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2" r:id="rId5"/>
    <p:sldId id="268" r:id="rId6"/>
    <p:sldId id="378" r:id="rId7"/>
    <p:sldId id="380" r:id="rId8"/>
    <p:sldId id="332" r:id="rId9"/>
    <p:sldId id="263" r:id="rId10"/>
    <p:sldId id="302" r:id="rId11"/>
    <p:sldId id="261" r:id="rId12"/>
    <p:sldId id="276" r:id="rId13"/>
    <p:sldId id="260" r:id="rId14"/>
    <p:sldId id="278" r:id="rId15"/>
    <p:sldId id="277" r:id="rId16"/>
    <p:sldId id="279" r:id="rId17"/>
    <p:sldId id="258" r:id="rId18"/>
    <p:sldId id="301" r:id="rId19"/>
    <p:sldId id="299" r:id="rId20"/>
    <p:sldId id="300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331" r:id="rId37"/>
    <p:sldId id="363" r:id="rId38"/>
    <p:sldId id="379" r:id="rId39"/>
    <p:sldId id="333" r:id="rId40"/>
    <p:sldId id="364" r:id="rId41"/>
    <p:sldId id="365" r:id="rId42"/>
    <p:sldId id="366" r:id="rId43"/>
    <p:sldId id="368" r:id="rId44"/>
    <p:sldId id="369" r:id="rId45"/>
    <p:sldId id="370" r:id="rId46"/>
    <p:sldId id="371" r:id="rId47"/>
    <p:sldId id="372" r:id="rId48"/>
    <p:sldId id="373" r:id="rId49"/>
    <p:sldId id="376" r:id="rId50"/>
    <p:sldId id="259" r:id="rId51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9B4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gs" Target="tags/tag266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Relationship Id="rId3" Type="http://schemas.openxmlformats.org/officeDocument/2006/relationships/image" Target="../media/image16.png"/><Relationship Id="rId2" Type="http://schemas.openxmlformats.org/officeDocument/2006/relationships/tags" Target="../tags/tag123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Relationship Id="rId3" Type="http://schemas.openxmlformats.org/officeDocument/2006/relationships/image" Target="../media/image18.png"/><Relationship Id="rId2" Type="http://schemas.openxmlformats.org/officeDocument/2006/relationships/tags" Target="../tags/tag126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128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30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6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24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image" Target="../media/image25.png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image" Target="../media/image26.png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186.xml"/><Relationship Id="rId37" Type="http://schemas.openxmlformats.org/officeDocument/2006/relationships/tags" Target="../tags/tag185.xml"/><Relationship Id="rId36" Type="http://schemas.openxmlformats.org/officeDocument/2006/relationships/tags" Target="../tags/tag184.xml"/><Relationship Id="rId35" Type="http://schemas.openxmlformats.org/officeDocument/2006/relationships/tags" Target="../tags/tag183.xml"/><Relationship Id="rId34" Type="http://schemas.openxmlformats.org/officeDocument/2006/relationships/image" Target="../media/image13.png"/><Relationship Id="rId33" Type="http://schemas.openxmlformats.org/officeDocument/2006/relationships/tags" Target="../tags/tag182.xml"/><Relationship Id="rId32" Type="http://schemas.openxmlformats.org/officeDocument/2006/relationships/tags" Target="../tags/tag181.xml"/><Relationship Id="rId31" Type="http://schemas.openxmlformats.org/officeDocument/2006/relationships/tags" Target="../tags/tag180.xml"/><Relationship Id="rId30" Type="http://schemas.openxmlformats.org/officeDocument/2006/relationships/image" Target="../media/image12.png"/><Relationship Id="rId3" Type="http://schemas.openxmlformats.org/officeDocument/2006/relationships/image" Target="../media/image7.png"/><Relationship Id="rId29" Type="http://schemas.openxmlformats.org/officeDocument/2006/relationships/tags" Target="../tags/tag179.xml"/><Relationship Id="rId28" Type="http://schemas.openxmlformats.org/officeDocument/2006/relationships/tags" Target="../tags/tag178.xml"/><Relationship Id="rId27" Type="http://schemas.openxmlformats.org/officeDocument/2006/relationships/tags" Target="../tags/tag177.xml"/><Relationship Id="rId26" Type="http://schemas.openxmlformats.org/officeDocument/2006/relationships/tags" Target="../tags/tag176.xml"/><Relationship Id="rId25" Type="http://schemas.openxmlformats.org/officeDocument/2006/relationships/tags" Target="../tags/tag175.xml"/><Relationship Id="rId24" Type="http://schemas.openxmlformats.org/officeDocument/2006/relationships/tags" Target="../tags/tag174.xml"/><Relationship Id="rId23" Type="http://schemas.openxmlformats.org/officeDocument/2006/relationships/tags" Target="../tags/tag173.xml"/><Relationship Id="rId22" Type="http://schemas.openxmlformats.org/officeDocument/2006/relationships/tags" Target="../tags/tag172.xml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7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image" Target="../media/image11.png"/><Relationship Id="rId16" Type="http://schemas.openxmlformats.org/officeDocument/2006/relationships/tags" Target="../tags/tag167.xml"/><Relationship Id="rId15" Type="http://schemas.openxmlformats.org/officeDocument/2006/relationships/image" Target="../media/image10.png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image" Target="../media/image9.png"/><Relationship Id="rId10" Type="http://schemas.openxmlformats.org/officeDocument/2006/relationships/tags" Target="../tags/tag163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image" Target="../media/image27.pn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image" Target="../media/image28.png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image" Target="../media/image29.png"/><Relationship Id="rId2" Type="http://schemas.openxmlformats.org/officeDocument/2006/relationships/tags" Target="../tags/tag210.xml"/><Relationship Id="rId1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image" Target="../media/image30.png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image" Target="../media/image31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image" Target="../media/image32.jpeg"/><Relationship Id="rId1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image" Target="../media/image33.png"/><Relationship Id="rId1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image" Target="../media/image34.png"/><Relationship Id="rId1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image" Target="../media/image35.png"/><Relationship Id="rId2" Type="http://schemas.openxmlformats.org/officeDocument/2006/relationships/tags" Target="../tags/tag230.xml"/><Relationship Id="rId1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6.xml"/><Relationship Id="rId3" Type="http://schemas.openxmlformats.org/officeDocument/2006/relationships/image" Target="../media/image38.png"/><Relationship Id="rId2" Type="http://schemas.openxmlformats.org/officeDocument/2006/relationships/tags" Target="../tags/tag235.xml"/><Relationship Id="rId1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Relationship Id="rId3" Type="http://schemas.openxmlformats.org/officeDocument/2006/relationships/image" Target="../media/image39.png"/><Relationship Id="rId2" Type="http://schemas.openxmlformats.org/officeDocument/2006/relationships/tags" Target="../tags/tag237.xml"/><Relationship Id="rId1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image" Target="../media/image40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243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0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249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image" Target="../media/image47.png"/><Relationship Id="rId1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image" Target="../media/image48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5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0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259.xml"/><Relationship Id="rId1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2.xml"/><Relationship Id="rId3" Type="http://schemas.openxmlformats.org/officeDocument/2006/relationships/image" Target="../media/image53.png"/><Relationship Id="rId2" Type="http://schemas.openxmlformats.org/officeDocument/2006/relationships/tags" Target="../tags/tag261.xml"/><Relationship Id="rId1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5.xml"/><Relationship Id="rId3" Type="http://schemas.openxmlformats.org/officeDocument/2006/relationships/image" Target="../media/image55.png"/><Relationship Id="rId2" Type="http://schemas.openxmlformats.org/officeDocument/2006/relationships/hyperlink" Target="mailto:xxx@bytedance.com" TargetMode="External"/><Relationship Id="rId1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6.png"/><Relationship Id="rId22" Type="http://schemas.openxmlformats.org/officeDocument/2006/relationships/notesSlide" Target="../notesSlides/notesSlide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86.xml"/><Relationship Id="rId2" Type="http://schemas.openxmlformats.org/officeDocument/2006/relationships/tags" Target="../tags/tag69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117.xml"/><Relationship Id="rId37" Type="http://schemas.openxmlformats.org/officeDocument/2006/relationships/tags" Target="../tags/tag116.xml"/><Relationship Id="rId36" Type="http://schemas.openxmlformats.org/officeDocument/2006/relationships/tags" Target="../tags/tag115.xml"/><Relationship Id="rId35" Type="http://schemas.openxmlformats.org/officeDocument/2006/relationships/tags" Target="../tags/tag114.xml"/><Relationship Id="rId34" Type="http://schemas.openxmlformats.org/officeDocument/2006/relationships/image" Target="../media/image13.png"/><Relationship Id="rId33" Type="http://schemas.openxmlformats.org/officeDocument/2006/relationships/tags" Target="../tags/tag113.xml"/><Relationship Id="rId32" Type="http://schemas.openxmlformats.org/officeDocument/2006/relationships/tags" Target="../tags/tag112.xml"/><Relationship Id="rId31" Type="http://schemas.openxmlformats.org/officeDocument/2006/relationships/tags" Target="../tags/tag111.xml"/><Relationship Id="rId30" Type="http://schemas.openxmlformats.org/officeDocument/2006/relationships/image" Target="../media/image12.png"/><Relationship Id="rId3" Type="http://schemas.openxmlformats.org/officeDocument/2006/relationships/image" Target="../media/image7.png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8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image" Target="../media/image11.png"/><Relationship Id="rId16" Type="http://schemas.openxmlformats.org/officeDocument/2006/relationships/tags" Target="../tags/tag98.xml"/><Relationship Id="rId15" Type="http://schemas.openxmlformats.org/officeDocument/2006/relationships/image" Target="../media/image10.png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image" Target="../media/image9.png"/><Relationship Id="rId10" Type="http://schemas.openxmlformats.org/officeDocument/2006/relationships/tags" Target="../tags/tag94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Relationship Id="rId3" Type="http://schemas.openxmlformats.org/officeDocument/2006/relationships/image" Target="../media/image14.png"/><Relationship Id="rId2" Type="http://schemas.openxmlformats.org/officeDocument/2006/relationships/tags" Target="../tags/tag118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4" Type="http://schemas.openxmlformats.org/officeDocument/2006/relationships/image" Target="../media/image1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-改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9485" y="3941445"/>
            <a:ext cx="5234940" cy="3765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350" spc="-190" dirty="0">
                <a:solidFill>
                  <a:srgbClr val="FFFFFF"/>
                </a:solidFill>
                <a:latin typeface="思源黑体 CN" panose="020B0500000000000000" charset="-122"/>
                <a:cs typeface="思源黑体 CN" panose="020B0500000000000000" charset="-122"/>
              </a:rPr>
              <a:t>Aecous、0xA1pha</a:t>
            </a:r>
            <a:endParaRPr lang="en-US" sz="2350" spc="-190" dirty="0">
              <a:solidFill>
                <a:srgbClr val="FFFFFF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920" y="4005580"/>
            <a:ext cx="267335" cy="291465"/>
            <a:chOff x="992" y="6308"/>
            <a:chExt cx="421" cy="459"/>
          </a:xfrm>
        </p:grpSpPr>
        <p:sp>
          <p:nvSpPr>
            <p:cNvPr id="5" name="object 5"/>
            <p:cNvSpPr/>
            <p:nvPr/>
          </p:nvSpPr>
          <p:spPr>
            <a:xfrm>
              <a:off x="1052" y="6308"/>
              <a:ext cx="117" cy="1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6"/>
            <p:cNvSpPr/>
            <p:nvPr/>
          </p:nvSpPr>
          <p:spPr>
            <a:xfrm>
              <a:off x="1095" y="6383"/>
              <a:ext cx="318" cy="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" name="object 7"/>
            <p:cNvSpPr/>
            <p:nvPr/>
          </p:nvSpPr>
          <p:spPr>
            <a:xfrm>
              <a:off x="992" y="6675"/>
              <a:ext cx="61" cy="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11" name="文本框 10"/>
          <p:cNvSpPr txBox="1"/>
          <p:nvPr/>
        </p:nvSpPr>
        <p:spPr>
          <a:xfrm>
            <a:off x="629285" y="2503805"/>
            <a:ext cx="7666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黑盒自动化越权漏洞检测工具</a:t>
            </a:r>
            <a:endParaRPr lang="zh-CN" altLang="en-US" sz="4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9285" y="3168015"/>
            <a:ext cx="286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V&amp;</a:t>
            </a:r>
            <a:r>
              <a:rPr lang="en-US" altLang="zh-CN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endParaRPr lang="en-US" altLang="zh-CN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输入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处理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780415" y="1678940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输入流程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3" name="图片 2" descr="9297a4ebffbb927afd26ecb2c48ed23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2284730"/>
            <a:ext cx="11191875" cy="28225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漏洞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检测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70" y="2119630"/>
            <a:ext cx="8608060" cy="33534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72715" y="3244850"/>
            <a:ext cx="135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解析</a:t>
            </a:r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数据包</a:t>
            </a:r>
            <a:endParaRPr lang="zh-CN" dirty="0">
              <a:solidFill>
                <a:srgbClr val="315AB4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77465" y="3752850"/>
            <a:ext cx="1763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调用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mitmproxy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自带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对数据包进行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解析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5745" y="3244850"/>
            <a:ext cx="191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认证信息</a:t>
            </a:r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替换</a:t>
            </a:r>
            <a:endParaRPr lang="zh-CN" dirty="0">
              <a:solidFill>
                <a:srgbClr val="315AB4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5745" y="3752850"/>
            <a:ext cx="17633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Cookie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进行直接替换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对请求进行对应解密后正则匹配替换认证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信息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15935" y="3244850"/>
            <a:ext cx="191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请求重放</a:t>
            </a:r>
            <a:r>
              <a:rPr lang="zh-CN" dirty="0">
                <a:solidFill>
                  <a:srgbClr val="315AB4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</a:t>
            </a:r>
            <a:endParaRPr lang="zh-CN" dirty="0">
              <a:solidFill>
                <a:srgbClr val="315AB4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23860" y="3752850"/>
            <a:ext cx="17633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进行公共接口检测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响应结果卡点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相似度检测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关键词检测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780415" y="851535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认证信息替换流程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图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c091ae04ae41e1c10844af81ca3735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30" y="1311910"/>
            <a:ext cx="6259195" cy="51454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780415" y="977900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常规</a:t>
            </a:r>
            <a:r>
              <a:rPr lang="en-US" altLang="zh-CN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Cookie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替换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1" name="图片 10" descr="QQ_17296318088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05" y="781050"/>
            <a:ext cx="6818630" cy="5461000"/>
          </a:xfrm>
          <a:prstGeom prst="rect">
            <a:avLst/>
          </a:prstGeom>
        </p:spPr>
      </p:pic>
      <p:pic>
        <p:nvPicPr>
          <p:cNvPr id="12" name="图片 11" descr="QQ_1729631855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734185"/>
            <a:ext cx="3924300" cy="1047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1274445" y="977900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自定义替换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QQ_17299782325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438275"/>
            <a:ext cx="4280535" cy="4906645"/>
          </a:xfrm>
          <a:prstGeom prst="rect">
            <a:avLst/>
          </a:prstGeom>
        </p:spPr>
      </p:pic>
      <p:pic>
        <p:nvPicPr>
          <p:cNvPr id="11" name="图片 10" descr="4f26e11806a5ae067c61246d10f02a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185" y="850900"/>
            <a:ext cx="5754370" cy="2706370"/>
          </a:xfrm>
          <a:prstGeom prst="rect">
            <a:avLst/>
          </a:prstGeom>
        </p:spPr>
      </p:pic>
      <p:pic>
        <p:nvPicPr>
          <p:cNvPr id="12" name="图片 11" descr="2c1debf9e3f71b8e1913435a3356bd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85" y="3429000"/>
            <a:ext cx="5695950" cy="27057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漏洞检测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 descr="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11625" y="1781810"/>
            <a:ext cx="4011295" cy="427926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1558290" y="2581275"/>
            <a:ext cx="2654935" cy="589915"/>
            <a:chOff x="2454" y="4065"/>
            <a:chExt cx="4181" cy="929"/>
          </a:xfrm>
        </p:grpSpPr>
        <p:sp>
          <p:nvSpPr>
            <p:cNvPr id="52" name="object 52"/>
            <p:cNvSpPr txBox="1"/>
            <p:nvPr>
              <p:custDataLst>
                <p:tags r:id="rId5"/>
              </p:custDataLst>
            </p:nvPr>
          </p:nvSpPr>
          <p:spPr>
            <a:xfrm>
              <a:off x="2454" y="4781"/>
              <a:ext cx="3800" cy="21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</a:rPr>
                <a:t>将请求参数置空</a:t>
              </a:r>
              <a:r>
                <a:rPr lang="en-US" alt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</a:rPr>
                <a:t>，</a:t>
              </a:r>
              <a:r>
                <a:rPr lang="zh-CN" altLang="en-US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</a:rPr>
                <a:t>根据响应</a:t>
              </a:r>
              <a:r>
                <a:rPr lang="zh-CN" altLang="en-US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</a:rPr>
                <a:t>相似度判断公共</a:t>
              </a:r>
              <a:r>
                <a:rPr lang="zh-CN" altLang="en-US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</a:rPr>
                <a:t>接口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6"/>
              </p:custDataLst>
            </p:nvPr>
          </p:nvSpPr>
          <p:spPr>
            <a:xfrm>
              <a:off x="3589" y="4065"/>
              <a:ext cx="3046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accent1"/>
                  </a:solidFill>
                </a:rPr>
                <a:t>公共接口</a:t>
              </a:r>
              <a:r>
                <a:rPr lang="zh-CN" altLang="en-US" sz="2200">
                  <a:solidFill>
                    <a:schemeClr val="accent1"/>
                  </a:solidFill>
                </a:rPr>
                <a:t>检测</a:t>
              </a:r>
              <a:endParaRPr lang="zh-CN" altLang="en-US" sz="22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1565275" y="3597275"/>
            <a:ext cx="2654935" cy="713105"/>
            <a:chOff x="2454" y="4065"/>
            <a:chExt cx="4181" cy="1123"/>
          </a:xfrm>
        </p:grpSpPr>
        <p:sp>
          <p:nvSpPr>
            <p:cNvPr id="11" name="object 52"/>
            <p:cNvSpPr txBox="1"/>
            <p:nvPr>
              <p:custDataLst>
                <p:tags r:id="rId8"/>
              </p:custDataLst>
            </p:nvPr>
          </p:nvSpPr>
          <p:spPr>
            <a:xfrm>
              <a:off x="2454" y="4781"/>
              <a:ext cx="3800" cy="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判断响应结果的长度</a:t>
              </a:r>
              <a:r>
                <a:rPr lang="en-US" alt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，</a:t>
              </a:r>
              <a:r>
                <a:rPr lang="zh-CN" altLang="en-US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超过界定长度则对比相似度</a:t>
              </a:r>
              <a:r>
                <a:rPr lang="en-US" alt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，</a:t>
              </a:r>
              <a:r>
                <a:rPr lang="zh-CN" altLang="en-US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若长度过短则进行关键词检测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3589" y="4065"/>
              <a:ext cx="3046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accent1"/>
                  </a:solidFill>
                </a:rPr>
                <a:t>响应长度</a:t>
              </a:r>
              <a:r>
                <a:rPr lang="zh-CN" altLang="en-US" sz="2200">
                  <a:solidFill>
                    <a:schemeClr val="accent1"/>
                  </a:solidFill>
                </a:rPr>
                <a:t>检测</a:t>
              </a:r>
              <a:endParaRPr lang="zh-CN" altLang="en-US" sz="220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1558290" y="4652645"/>
            <a:ext cx="2654935" cy="589915"/>
            <a:chOff x="2454" y="4065"/>
            <a:chExt cx="4181" cy="929"/>
          </a:xfrm>
        </p:grpSpPr>
        <p:sp>
          <p:nvSpPr>
            <p:cNvPr id="17" name="object 52"/>
            <p:cNvSpPr txBox="1"/>
            <p:nvPr>
              <p:custDataLst>
                <p:tags r:id="rId11"/>
              </p:custDataLst>
            </p:nvPr>
          </p:nvSpPr>
          <p:spPr>
            <a:xfrm>
              <a:off x="2454" y="4781"/>
              <a:ext cx="3800" cy="21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lang="zh-CN"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判断源数据包与重放数据包的相似度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3462" y="4065"/>
              <a:ext cx="3173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200">
                  <a:solidFill>
                    <a:schemeClr val="accent1"/>
                  </a:solidFill>
                  <a:sym typeface="+mn-ea"/>
                </a:rPr>
                <a:t>相似度检测</a:t>
              </a:r>
              <a:endParaRPr lang="zh-CN" altLang="en-US" sz="220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object 52"/>
          <p:cNvSpPr txBox="1"/>
          <p:nvPr>
            <p:custDataLst>
              <p:tags r:id="rId13"/>
            </p:custDataLst>
          </p:nvPr>
        </p:nvSpPr>
        <p:spPr>
          <a:xfrm>
            <a:off x="8372475" y="3035935"/>
            <a:ext cx="2413000" cy="13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检测重放响应包中是否存在关键词</a:t>
            </a:r>
            <a:endParaRPr lang="zh-CN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8256270" y="2578100"/>
            <a:ext cx="17697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accent1"/>
                </a:solidFill>
                <a:sym typeface="+mn-ea"/>
              </a:rPr>
              <a:t>关键词检测</a:t>
            </a:r>
            <a:endParaRPr lang="zh-CN" altLang="en-US" sz="2200">
              <a:solidFill>
                <a:schemeClr val="accent1"/>
              </a:solidFill>
            </a:endParaRPr>
          </a:p>
        </p:txBody>
      </p:sp>
      <p:sp>
        <p:nvSpPr>
          <p:cNvPr id="23" name="object 52"/>
          <p:cNvSpPr txBox="1"/>
          <p:nvPr>
            <p:custDataLst>
              <p:tags r:id="rId15"/>
            </p:custDataLst>
          </p:nvPr>
        </p:nvSpPr>
        <p:spPr>
          <a:xfrm>
            <a:off x="8372475" y="4051935"/>
            <a:ext cx="2413000" cy="13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将两组请求和响应交给</a:t>
            </a:r>
            <a:r>
              <a:rPr lang="en-US" altLang="zh-CN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LLM，</a:t>
            </a:r>
            <a:r>
              <a: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配合prompt进行</a:t>
            </a:r>
            <a:r>
              <a: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判断</a:t>
            </a:r>
            <a:endParaRPr lang="zh-CN" altLang="en-US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8256270" y="3597275"/>
            <a:ext cx="1803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accent1"/>
                </a:solidFill>
                <a:sym typeface="+mn-ea"/>
              </a:rPr>
              <a:t>LLM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检测</a:t>
            </a:r>
            <a:endParaRPr lang="zh-CN" altLang="en-US" sz="22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8263255" y="4652010"/>
            <a:ext cx="21875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accent1"/>
                </a:solidFill>
                <a:sym typeface="+mn-ea"/>
              </a:rPr>
              <a:t>静态资源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检测</a:t>
            </a:r>
            <a:endParaRPr lang="zh-CN" altLang="en-US" sz="22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object 52"/>
          <p:cNvSpPr txBox="1"/>
          <p:nvPr>
            <p:custDataLst>
              <p:tags r:id="rId18"/>
            </p:custDataLst>
          </p:nvPr>
        </p:nvSpPr>
        <p:spPr>
          <a:xfrm>
            <a:off x="8372475" y="5067935"/>
            <a:ext cx="241300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indent="0" algn="l" fontAlgn="auto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</a:pPr>
            <a:r>
              <a:rPr lang="zh-CN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检测返回是否是静态资源</a:t>
            </a:r>
            <a:endParaRPr lang="en-US" altLang="zh-CN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64325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漏洞检测流程图</a:t>
            </a: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en-US" alt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5" name="图片 4" descr="QQ_1729661857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40" y="1430020"/>
            <a:ext cx="8114665" cy="48285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漏洞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检测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892175" y="2284730"/>
            <a:ext cx="4798060" cy="297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公共接口通常为</a:t>
            </a:r>
            <a:r>
              <a:rPr lang="en-US" altLang="zh-CN"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GET</a:t>
            </a:r>
            <a:r>
              <a:rPr lang="zh-CN" altLang="en-US"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请求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且</a:t>
            </a:r>
            <a:r>
              <a:rPr lang="zh-CN" altLang="en-US"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不需要提交参数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en-US" altLang="zh-CN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清空参数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重放数据包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由于接口可能会返回每次都不同都内容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例如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logid,timestamp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等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en-US" altLang="zh-CN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对比原数据包响应与修改后的数据包响应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以相似度判断是否是公共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接口</a:t>
            </a:r>
            <a:endParaRPr lang="zh-CN" alt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endParaRPr lang="zh-CN" alt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endParaRPr lang="en-US" altLang="zh-CN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3"/>
            </p:custDataLst>
          </p:nvPr>
        </p:nvSpPr>
        <p:spPr>
          <a:xfrm>
            <a:off x="780415" y="1678940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公共接口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检测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2" name="图片 1" descr="QQ_1729659027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45" y="1678940"/>
            <a:ext cx="5436870" cy="43338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892175" y="1532890"/>
            <a:ext cx="4798060" cy="28702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接口的返回值有长有短，长返回值可能包含着大量隐私信息，例如查看个人购买订单接口。短返回值可能是success或fail等字段，例如更改个人信息等接口</a:t>
            </a:r>
            <a:r>
              <a:rPr 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endParaRPr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endParaRPr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我们对</a:t>
            </a:r>
            <a:r>
              <a:rPr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请求长度</a:t>
            </a: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进行了区分</a:t>
            </a:r>
            <a:endParaRPr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长请求进行了重放后的</a:t>
            </a:r>
            <a:r>
              <a:rPr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相似度检测</a:t>
            </a: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短请求则判断响应中是否</a:t>
            </a:r>
            <a:r>
              <a:rPr sz="18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</a:rPr>
              <a:t>存在关键词</a:t>
            </a:r>
            <a:r>
              <a:rPr 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3"/>
            </p:custDataLst>
          </p:nvPr>
        </p:nvSpPr>
        <p:spPr>
          <a:xfrm>
            <a:off x="780415" y="819785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响应长度检测</a:t>
            </a:r>
            <a:r>
              <a:rPr lang="en-US" altLang="zh-CN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&amp;&amp; 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相似度检测</a:t>
            </a:r>
            <a:r>
              <a:rPr lang="en-US" altLang="zh-CN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&amp;&amp; 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关键词</a:t>
            </a:r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检测</a:t>
            </a:r>
            <a:endParaRPr lang="zh-CN" altLang="en-US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3" name="图片 2" descr="QQ_17296607700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95" y="1280160"/>
            <a:ext cx="5696585" cy="51161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6140" y="2788947"/>
            <a:ext cx="5379720" cy="17500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LLM</a:t>
            </a: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的接入与调优</a:t>
            </a:r>
            <a:b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b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			</a:t>
            </a:r>
            <a:r>
              <a:rPr lang="en-US" altLang="zh-CN" sz="20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0xA1pha</a:t>
            </a:r>
            <a:endParaRPr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653665" y="895985"/>
            <a:ext cx="654558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黑盒自动化越权漏洞检测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object 47"/>
          <p:cNvSpPr txBox="1">
            <a:spLocks noGrp="1"/>
          </p:cNvSpPr>
          <p:nvPr/>
        </p:nvSpPr>
        <p:spPr>
          <a:xfrm>
            <a:off x="3967635" y="2059063"/>
            <a:ext cx="423291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730" algn="l"/>
                <a:tab pos="4219575" algn="l"/>
              </a:tabLst>
            </a:pPr>
            <a:r>
              <a:rPr sz="3500" b="1" u="sng" spc="2705" dirty="0">
                <a:solidFill>
                  <a:srgbClr val="333333"/>
                </a:solidFill>
                <a:uFill>
                  <a:solidFill>
                    <a:srgbClr val="315AB4"/>
                  </a:solidFill>
                </a:uFill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sz="3500" b="1" u="sng" spc="2705" dirty="0">
                <a:solidFill>
                  <a:srgbClr val="333333"/>
                </a:solidFill>
                <a:uFill>
                  <a:solidFill>
                    <a:srgbClr val="315AB4"/>
                  </a:solidFill>
                </a:uFill>
                <a:latin typeface="思源黑体 CN Bold" panose="020B0800000000000000" charset="-122"/>
                <a:cs typeface="思源黑体 CN Bold" panose="020B0800000000000000" charset="-122"/>
              </a:rPr>
              <a:t>  </a:t>
            </a:r>
            <a:r>
              <a:rPr sz="3500" b="1" u="sng" spc="2705" dirty="0">
                <a:solidFill>
                  <a:srgbClr val="333333"/>
                </a:solidFill>
                <a:uFill>
                  <a:solidFill>
                    <a:srgbClr val="315AB4"/>
                  </a:solidFill>
                </a:u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</a:t>
            </a:r>
            <a:r>
              <a:rPr sz="3500" b="1" u="sng" spc="2705" dirty="0">
                <a:solidFill>
                  <a:srgbClr val="333333"/>
                </a:solidFill>
                <a:uFill>
                  <a:solidFill>
                    <a:srgbClr val="315AB4"/>
                  </a:solidFill>
                </a:uFill>
                <a:latin typeface="思源黑体 CN Bold" panose="020B0800000000000000" charset="-122"/>
                <a:cs typeface="思源黑体 CN Bold" panose="020B0800000000000000" charset="-122"/>
              </a:rPr>
              <a:t>	</a:t>
            </a:r>
            <a:endParaRPr sz="35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63028" y="2942791"/>
            <a:ext cx="4237355" cy="2221865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330835" algn="l"/>
              </a:tabLst>
            </a:pPr>
            <a:r>
              <a:rPr lang="en-US"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+mn-ea"/>
              </a:rPr>
              <a:t>1</a:t>
            </a:r>
            <a:r>
              <a:rPr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+mn-ea"/>
              </a:rPr>
              <a:t>|</a:t>
            </a:r>
            <a:r>
              <a:rPr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+mn-ea"/>
              </a:rPr>
              <a:t> </a:t>
            </a:r>
            <a:r>
              <a:rPr lang="zh-CN"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+mn-ea"/>
              </a:rPr>
              <a:t>简介</a:t>
            </a:r>
            <a:endParaRPr sz="2500" spc="-75" dirty="0">
              <a:solidFill>
                <a:srgbClr val="315AB4"/>
              </a:soli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20320">
              <a:lnSpc>
                <a:spcPct val="100000"/>
              </a:lnSpc>
              <a:spcBef>
                <a:spcPts val="1310"/>
              </a:spcBef>
              <a:tabLst>
                <a:tab pos="338455" algn="l"/>
              </a:tabLst>
            </a:pPr>
            <a:r>
              <a:rPr lang="en-US"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2</a:t>
            </a:r>
            <a:r>
              <a:rPr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|</a:t>
            </a:r>
            <a:r>
              <a:rPr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 </a:t>
            </a:r>
            <a:r>
              <a:rPr lang="zh-CN"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流程设计与实现</a:t>
            </a:r>
            <a:endParaRPr sz="250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  <a:p>
            <a:pPr marL="22225">
              <a:lnSpc>
                <a:spcPct val="100000"/>
              </a:lnSpc>
              <a:spcBef>
                <a:spcPts val="1310"/>
              </a:spcBef>
              <a:tabLst>
                <a:tab pos="340360" algn="l"/>
              </a:tabLst>
            </a:pPr>
            <a:r>
              <a:rPr lang="en-US"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3</a:t>
            </a:r>
            <a:r>
              <a:rPr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|</a:t>
            </a:r>
            <a:r>
              <a:rPr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 </a:t>
            </a:r>
            <a:r>
              <a:rPr lang="en-US"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LLM</a:t>
            </a:r>
            <a:r>
              <a:rPr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接入与调优</a:t>
            </a:r>
            <a:endParaRPr sz="2500" spc="-75" dirty="0">
              <a:solidFill>
                <a:srgbClr val="315AB4"/>
              </a:soli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  <a:p>
            <a:pPr marL="23495">
              <a:lnSpc>
                <a:spcPct val="100000"/>
              </a:lnSpc>
              <a:spcBef>
                <a:spcPts val="1310"/>
              </a:spcBef>
              <a:tabLst>
                <a:tab pos="341630" algn="l"/>
              </a:tabLst>
            </a:pPr>
            <a:r>
              <a:rPr lang="en-US"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4</a:t>
            </a:r>
            <a:r>
              <a:rPr sz="2500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|</a:t>
            </a:r>
            <a:r>
              <a:rPr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 </a:t>
            </a:r>
            <a:r>
              <a:rPr lang="zh-CN"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漏洞检测</a:t>
            </a:r>
            <a:r>
              <a:rPr lang="zh-CN" sz="2500" spc="-75" dirty="0">
                <a:solidFill>
                  <a:srgbClr val="315AB4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演示</a:t>
            </a:r>
            <a:endParaRPr lang="zh-CN" sz="2500" spc="-75" dirty="0">
              <a:solidFill>
                <a:srgbClr val="315AB4"/>
              </a:soli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典型的越权漏洞</a:t>
            </a:r>
            <a:endParaRPr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object 66"/>
          <p:cNvSpPr/>
          <p:nvPr>
            <p:custDataLst>
              <p:tags r:id="rId2"/>
            </p:custDataLst>
          </p:nvPr>
        </p:nvSpPr>
        <p:spPr>
          <a:xfrm>
            <a:off x="6483262" y="2049660"/>
            <a:ext cx="149745" cy="14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67"/>
          <p:cNvSpPr/>
          <p:nvPr>
            <p:custDataLst>
              <p:tags r:id="rId4"/>
            </p:custDataLst>
          </p:nvPr>
        </p:nvSpPr>
        <p:spPr>
          <a:xfrm>
            <a:off x="5042550" y="19998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1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3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1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68"/>
          <p:cNvSpPr txBox="1"/>
          <p:nvPr>
            <p:custDataLst>
              <p:tags r:id="rId5"/>
            </p:custDataLst>
          </p:nvPr>
        </p:nvSpPr>
        <p:spPr>
          <a:xfrm>
            <a:off x="5192406" y="3618664"/>
            <a:ext cx="1237641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b="0" spc="-140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平行越权</a:t>
            </a:r>
            <a:endParaRPr sz="2400" dirty="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6" name="object 69"/>
          <p:cNvSpPr/>
          <p:nvPr>
            <p:custDataLst>
              <p:tags r:id="rId6"/>
            </p:custDataLst>
          </p:nvPr>
        </p:nvSpPr>
        <p:spPr>
          <a:xfrm>
            <a:off x="4426925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0"/>
          <p:cNvSpPr/>
          <p:nvPr>
            <p:custDataLst>
              <p:tags r:id="rId7"/>
            </p:custDataLst>
          </p:nvPr>
        </p:nvSpPr>
        <p:spPr>
          <a:xfrm>
            <a:off x="4470272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1"/>
          <p:cNvSpPr/>
          <p:nvPr>
            <p:custDataLst>
              <p:tags r:id="rId8"/>
            </p:custDataLst>
          </p:nvPr>
        </p:nvSpPr>
        <p:spPr>
          <a:xfrm>
            <a:off x="7012689" y="3140133"/>
            <a:ext cx="138823" cy="1388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2"/>
          <p:cNvSpPr/>
          <p:nvPr>
            <p:custDataLst>
              <p:tags r:id="rId10"/>
            </p:custDataLst>
          </p:nvPr>
        </p:nvSpPr>
        <p:spPr>
          <a:xfrm>
            <a:off x="4468547" y="3557202"/>
            <a:ext cx="87477" cy="87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3"/>
          <p:cNvSpPr/>
          <p:nvPr>
            <p:custDataLst>
              <p:tags r:id="rId12"/>
            </p:custDataLst>
          </p:nvPr>
        </p:nvSpPr>
        <p:spPr>
          <a:xfrm>
            <a:off x="4588460" y="36884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74"/>
          <p:cNvSpPr/>
          <p:nvPr>
            <p:custDataLst>
              <p:tags r:id="rId13"/>
            </p:custDataLst>
          </p:nvPr>
        </p:nvSpPr>
        <p:spPr>
          <a:xfrm>
            <a:off x="6555240" y="414922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717" y="0"/>
                </a:moveTo>
                <a:lnTo>
                  <a:pt x="15703" y="2021"/>
                </a:lnTo>
                <a:lnTo>
                  <a:pt x="7529" y="7534"/>
                </a:lnTo>
                <a:lnTo>
                  <a:pt x="2019" y="15709"/>
                </a:lnTo>
                <a:lnTo>
                  <a:pt x="0" y="25717"/>
                </a:lnTo>
                <a:lnTo>
                  <a:pt x="2019" y="35725"/>
                </a:lnTo>
                <a:lnTo>
                  <a:pt x="7529" y="43900"/>
                </a:lnTo>
                <a:lnTo>
                  <a:pt x="15703" y="49413"/>
                </a:lnTo>
                <a:lnTo>
                  <a:pt x="25717" y="51434"/>
                </a:lnTo>
                <a:lnTo>
                  <a:pt x="35725" y="49413"/>
                </a:lnTo>
                <a:lnTo>
                  <a:pt x="43900" y="43900"/>
                </a:lnTo>
                <a:lnTo>
                  <a:pt x="49413" y="35725"/>
                </a:lnTo>
                <a:lnTo>
                  <a:pt x="51434" y="25717"/>
                </a:lnTo>
                <a:lnTo>
                  <a:pt x="49413" y="15709"/>
                </a:lnTo>
                <a:lnTo>
                  <a:pt x="43900" y="7534"/>
                </a:lnTo>
                <a:lnTo>
                  <a:pt x="35725" y="2021"/>
                </a:lnTo>
                <a:lnTo>
                  <a:pt x="25717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75"/>
          <p:cNvSpPr/>
          <p:nvPr>
            <p:custDataLst>
              <p:tags r:id="rId14"/>
            </p:custDataLst>
          </p:nvPr>
        </p:nvSpPr>
        <p:spPr>
          <a:xfrm>
            <a:off x="8227509" y="2167092"/>
            <a:ext cx="138823" cy="1388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76"/>
          <p:cNvSpPr/>
          <p:nvPr>
            <p:custDataLst>
              <p:tags r:id="rId16"/>
            </p:custDataLst>
          </p:nvPr>
        </p:nvSpPr>
        <p:spPr>
          <a:xfrm>
            <a:off x="9517128" y="1817273"/>
            <a:ext cx="87477" cy="874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77"/>
          <p:cNvSpPr/>
          <p:nvPr>
            <p:custDataLst>
              <p:tags r:id="rId18"/>
            </p:custDataLst>
          </p:nvPr>
        </p:nvSpPr>
        <p:spPr>
          <a:xfrm>
            <a:off x="9952194" y="199851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78"/>
          <p:cNvSpPr/>
          <p:nvPr>
            <p:custDataLst>
              <p:tags r:id="rId19"/>
            </p:custDataLst>
          </p:nvPr>
        </p:nvSpPr>
        <p:spPr>
          <a:xfrm>
            <a:off x="7998845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79"/>
          <p:cNvSpPr txBox="1"/>
          <p:nvPr>
            <p:custDataLst>
              <p:tags r:id="rId20"/>
            </p:custDataLst>
          </p:nvPr>
        </p:nvSpPr>
        <p:spPr>
          <a:xfrm>
            <a:off x="8643151" y="3611482"/>
            <a:ext cx="138239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b="0" spc="-114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垂直越权</a:t>
            </a:r>
            <a:endParaRPr sz="2400" dirty="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18" name="object 81"/>
          <p:cNvSpPr/>
          <p:nvPr>
            <p:custDataLst>
              <p:tags r:id="rId21"/>
            </p:custDataLst>
          </p:nvPr>
        </p:nvSpPr>
        <p:spPr>
          <a:xfrm>
            <a:off x="7955499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>
            <a:endParaRPr spc="-810" dirty="0">
              <a:solidFill>
                <a:srgbClr val="315AB4"/>
              </a:solidFill>
            </a:endParaRPr>
          </a:p>
        </p:txBody>
      </p:sp>
      <p:sp>
        <p:nvSpPr>
          <p:cNvPr id="19" name="object 82"/>
          <p:cNvSpPr/>
          <p:nvPr>
            <p:custDataLst>
              <p:tags r:id="rId22"/>
            </p:custDataLst>
          </p:nvPr>
        </p:nvSpPr>
        <p:spPr>
          <a:xfrm>
            <a:off x="8501703" y="4125785"/>
            <a:ext cx="149745" cy="14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83"/>
          <p:cNvSpPr/>
          <p:nvPr>
            <p:custDataLst>
              <p:tags r:id="rId23"/>
            </p:custDataLst>
          </p:nvPr>
        </p:nvSpPr>
        <p:spPr>
          <a:xfrm>
            <a:off x="10485130" y="36446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2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4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2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84"/>
          <p:cNvSpPr txBox="1"/>
          <p:nvPr>
            <p:custDataLst>
              <p:tags r:id="rId24"/>
            </p:custDataLst>
          </p:nvPr>
        </p:nvSpPr>
        <p:spPr>
          <a:xfrm>
            <a:off x="1707281" y="3611482"/>
            <a:ext cx="1036319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b="0" spc="-80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未授权</a:t>
            </a:r>
            <a:endParaRPr sz="2400" dirty="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22" name="object 85"/>
          <p:cNvSpPr txBox="1"/>
          <p:nvPr>
            <p:custDataLst>
              <p:tags r:id="rId25"/>
            </p:custDataLst>
          </p:nvPr>
        </p:nvSpPr>
        <p:spPr>
          <a:xfrm>
            <a:off x="1601731" y="2237870"/>
            <a:ext cx="1304925" cy="1487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01</a:t>
            </a:r>
            <a:endParaRPr sz="9550" dirty="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23" name="object 86"/>
          <p:cNvSpPr/>
          <p:nvPr>
            <p:custDataLst>
              <p:tags r:id="rId26"/>
            </p:custDataLst>
          </p:nvPr>
        </p:nvSpPr>
        <p:spPr>
          <a:xfrm>
            <a:off x="898350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87"/>
          <p:cNvSpPr/>
          <p:nvPr>
            <p:custDataLst>
              <p:tags r:id="rId27"/>
            </p:custDataLst>
          </p:nvPr>
        </p:nvSpPr>
        <p:spPr>
          <a:xfrm>
            <a:off x="941698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88"/>
          <p:cNvSpPr/>
          <p:nvPr>
            <p:custDataLst>
              <p:tags r:id="rId28"/>
            </p:custDataLst>
          </p:nvPr>
        </p:nvSpPr>
        <p:spPr>
          <a:xfrm>
            <a:off x="3454970" y="3372589"/>
            <a:ext cx="138823" cy="138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89"/>
          <p:cNvSpPr/>
          <p:nvPr>
            <p:custDataLst>
              <p:tags r:id="rId29"/>
            </p:custDataLst>
          </p:nvPr>
        </p:nvSpPr>
        <p:spPr>
          <a:xfrm>
            <a:off x="3319937" y="2466706"/>
            <a:ext cx="87477" cy="874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90"/>
          <p:cNvSpPr/>
          <p:nvPr>
            <p:custDataLst>
              <p:tags r:id="rId31"/>
            </p:custDataLst>
          </p:nvPr>
        </p:nvSpPr>
        <p:spPr>
          <a:xfrm>
            <a:off x="2480610" y="4371599"/>
            <a:ext cx="87477" cy="874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91"/>
          <p:cNvSpPr/>
          <p:nvPr>
            <p:custDataLst>
              <p:tags r:id="rId32"/>
            </p:custDataLst>
          </p:nvPr>
        </p:nvSpPr>
        <p:spPr>
          <a:xfrm>
            <a:off x="2700681" y="429974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92"/>
          <p:cNvSpPr/>
          <p:nvPr>
            <p:custDataLst>
              <p:tags r:id="rId33"/>
            </p:custDataLst>
          </p:nvPr>
        </p:nvSpPr>
        <p:spPr>
          <a:xfrm>
            <a:off x="894727" y="2842747"/>
            <a:ext cx="149745" cy="1497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93"/>
          <p:cNvSpPr/>
          <p:nvPr>
            <p:custDataLst>
              <p:tags r:id="rId35"/>
            </p:custDataLst>
          </p:nvPr>
        </p:nvSpPr>
        <p:spPr>
          <a:xfrm>
            <a:off x="1511668" y="195603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1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3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1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85"/>
          <p:cNvSpPr txBox="1"/>
          <p:nvPr>
            <p:custDataLst>
              <p:tags r:id="rId36"/>
            </p:custDataLst>
          </p:nvPr>
        </p:nvSpPr>
        <p:spPr>
          <a:xfrm>
            <a:off x="5046980" y="2237740"/>
            <a:ext cx="1410335" cy="148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</a:t>
            </a:r>
            <a:r>
              <a:rPr lang="en-US"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2</a:t>
            </a:r>
            <a:endParaRPr lang="en-US" sz="9550" b="0" spc="-795" dirty="0">
              <a:solidFill>
                <a:srgbClr val="315AB4"/>
              </a:solidFill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35" name="object 85"/>
          <p:cNvSpPr txBox="1"/>
          <p:nvPr>
            <p:custDataLst>
              <p:tags r:id="rId37"/>
            </p:custDataLst>
          </p:nvPr>
        </p:nvSpPr>
        <p:spPr>
          <a:xfrm>
            <a:off x="8597900" y="2238375"/>
            <a:ext cx="1384300" cy="148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</a:t>
            </a:r>
            <a:r>
              <a:rPr lang="en-US"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3</a:t>
            </a:r>
            <a:endParaRPr lang="en-US" sz="9550" b="0" spc="-795" dirty="0">
              <a:solidFill>
                <a:srgbClr val="315AB4"/>
              </a:solidFill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7110" y="4741545"/>
            <a:ext cx="268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用户没有携带身份验证信息，比如</a:t>
            </a:r>
            <a:r>
              <a:rPr lang="en-US" altLang="zh-CN" sz="1600" dirty="0"/>
              <a:t>token</a:t>
            </a:r>
            <a:r>
              <a:rPr lang="zh-CN" altLang="en-US" sz="1600" dirty="0"/>
              <a:t>，访问了本来不该访问的接口。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4512310" y="4741545"/>
            <a:ext cx="26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拿</a:t>
            </a:r>
            <a:r>
              <a:rPr lang="en-US" altLang="zh-CN" sz="1600" dirty="0"/>
              <a:t>A</a:t>
            </a:r>
            <a:r>
              <a:rPr lang="zh-CN" altLang="en-US" sz="1600" dirty="0"/>
              <a:t>用户的身份信息能够访问到</a:t>
            </a:r>
            <a:r>
              <a:rPr lang="en-US" altLang="zh-CN" sz="1600" dirty="0"/>
              <a:t>B</a:t>
            </a:r>
            <a:r>
              <a:rPr lang="zh-CN" altLang="en-US" sz="1600" dirty="0"/>
              <a:t>用户的数据和信息。</a:t>
            </a:r>
            <a:endParaRPr lang="zh-CN" alt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7955280" y="4741545"/>
            <a:ext cx="268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低权限用户的身份信息能够访问高权限用户才能访问的接口。</a:t>
            </a:r>
            <a:endParaRPr lang="zh-CN" altLang="en-US" sz="1600" dirty="0"/>
          </a:p>
        </p:txBody>
      </p:sp>
    </p:spTree>
    <p:custDataLst>
      <p:tags r:id="rId3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人工审计越权漏洞的方法</a:t>
            </a:r>
            <a:endParaRPr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875886" y="2474411"/>
            <a:ext cx="87286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对于一个接口，分别发送两个请求，一个带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token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，一个不带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token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，若接口仍能工作，则说明存在未授权漏洞。</a:t>
            </a:r>
            <a:endParaRPr lang="zh-CN" altLang="en-US" sz="2000" dirty="0"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3"/>
            </p:custDataLst>
          </p:nvPr>
        </p:nvSpPr>
        <p:spPr>
          <a:xfrm>
            <a:off x="1786890" y="1969135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未授权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875887" y="3757746"/>
            <a:ext cx="87286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此类漏洞接口往往存在如下特征：请求参数中，有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userid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、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orderId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，这类可能被遍历的参数。 篡改这些参数，若能拿到其他用户信息，则存在平行越权。</a:t>
            </a:r>
            <a:endParaRPr lang="zh-CN" altLang="en-US" sz="2000" dirty="0"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786890" y="3252470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平行越权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object 61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875886" y="5105625"/>
            <a:ext cx="87286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拿两个权限不同的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token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去访问一个需要高权限的接口，若都能正常工作，则存在垂直越权。</a:t>
            </a:r>
            <a:endParaRPr lang="zh-CN" altLang="en-US" sz="2000" dirty="0"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786890" y="4600349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垂直越权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631440" y="873218"/>
            <a:ext cx="692658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实现自动化检测、接入</a:t>
            </a: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LLM</a:t>
            </a:r>
            <a:endParaRPr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736186" y="2411189"/>
            <a:ext cx="8881014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抓取原始报文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source_request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，篡改部分值，得到修改后报文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modify_request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</a:rPr>
              <a:t>发送两个报文得到</a:t>
            </a:r>
            <a:r>
              <a:rPr lang="en-US" altLang="zh-CN" sz="2000" dirty="0" err="1">
                <a:solidFill>
                  <a:srgbClr val="666666"/>
                </a:solidFill>
              </a:rPr>
              <a:t>source_response</a:t>
            </a:r>
            <a:r>
              <a:rPr lang="zh-CN" altLang="en-US" sz="2000" dirty="0">
                <a:solidFill>
                  <a:srgbClr val="666666"/>
                </a:solidFill>
              </a:rPr>
              <a:t>和</a:t>
            </a:r>
            <a:r>
              <a:rPr lang="en-US" altLang="zh-CN" sz="2000" dirty="0" err="1">
                <a:solidFill>
                  <a:srgbClr val="666666"/>
                </a:solidFill>
              </a:rPr>
              <a:t>modify_response</a:t>
            </a:r>
            <a:r>
              <a:rPr lang="zh-CN" altLang="en-US" sz="2000" dirty="0">
                <a:solidFill>
                  <a:srgbClr val="666666"/>
                </a:solidFill>
              </a:rPr>
              <a:t>两个返回值。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3"/>
            </p:custDataLst>
          </p:nvPr>
        </p:nvSpPr>
        <p:spPr>
          <a:xfrm>
            <a:off x="1647190" y="1905913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构造测试报文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736186" y="3694524"/>
            <a:ext cx="888101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“你是一位专业的漏洞挖掘工程师，你擅长测试未授权、平行越权、垂直越权漏洞。下面我将给你一个接口的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2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组请求和响应报文，请帮我判断是否存在越权漏洞”。现阶段使用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OpenAI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的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gpt-4o-mini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zh-CN" altLang="en-US" sz="2000" dirty="0"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647190" y="3189248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预设</a:t>
            </a: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LLM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系统提示词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object 61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736188" y="5420989"/>
            <a:ext cx="8881011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把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source_request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source_response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modify_request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en-US" altLang="zh-CN" sz="2000" dirty="0" err="1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modify_response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发给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AI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，输出结果。</a:t>
            </a:r>
            <a:endParaRPr lang="zh-CN" altLang="en-US" sz="2000" dirty="0"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647192" y="4915713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AI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判断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6140" y="2553997"/>
            <a:ext cx="5379720" cy="17500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实践调试与优化</a:t>
            </a:r>
            <a:endParaRPr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图形用户界面, 文本, 应用程序, 电子邮件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92813"/>
            <a:ext cx="5284988" cy="5072374"/>
          </a:xfrm>
          <a:prstGeom prst="rect">
            <a:avLst/>
          </a:prstGeom>
          <a:ln>
            <a:noFill/>
          </a:ln>
        </p:spPr>
      </p:pic>
      <p:sp>
        <p:nvSpPr>
          <p:cNvPr id="15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58545" y="2529840"/>
            <a:ext cx="4339590" cy="141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正常请求返回正常的返回值，非法请求返回 “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no auth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”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</a:rPr>
              <a:t>显然提交的两组</a:t>
            </a:r>
            <a:r>
              <a:rPr lang="zh-CN" altLang="en-US" sz="2000" dirty="0">
                <a:solidFill>
                  <a:srgbClr val="666666"/>
                </a:solidFill>
              </a:rPr>
              <a:t>数据包不存在越权漏洞。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058429" y="1888824"/>
            <a:ext cx="4099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问题</a:t>
            </a: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：模型考虑角度有误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6800" y="2438400"/>
            <a:ext cx="2559050" cy="135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121400" y="5194300"/>
            <a:ext cx="1530350" cy="82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3558" y="86240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模型判断：存在漏洞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58" y="1870690"/>
            <a:ext cx="10551692" cy="2151069"/>
          </a:xfrm>
          <a:prstGeom prst="rect">
            <a:avLst/>
          </a:prstGeom>
          <a:ln w="31750">
            <a:noFill/>
          </a:ln>
        </p:spPr>
      </p:pic>
      <p:sp>
        <p:nvSpPr>
          <p:cNvPr id="8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763270" y="4672965"/>
            <a:ext cx="879729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模型认为：状态码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200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就是存在漏洞，不存在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漏洞应该返回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401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5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703358" y="2332546"/>
            <a:ext cx="3478242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LLM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认为：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    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如果没带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token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，响应应该有明确的信息，提示你没权限，比如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no auth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，才是合理的，别的就不合理，比如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null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failed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，或者空。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  <p:sp>
        <p:nvSpPr>
          <p:cNvPr id="6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6497608" y="2332546"/>
            <a:ext cx="3478242" cy="157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LLM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认为：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    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只要返回了返回用户的敏感信息，例如姓名、邮箱、身份证、密码的明文等，就是不安全。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58429" y="1888824"/>
            <a:ext cx="4099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消除其他因素影响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10" y="2756535"/>
            <a:ext cx="7553325" cy="1491615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055291" y="4590992"/>
            <a:ext cx="409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Bold" panose="020B0800000000000000" charset="-122"/>
                <a:ea typeface="思源黑体 CN Bold" panose="020B0800000000000000" charset="-122"/>
              </a:rPr>
              <a:t>消除</a:t>
            </a:r>
            <a:r>
              <a:rPr lang="en-US" altLang="zh-CN" sz="1600" dirty="0">
                <a:latin typeface="思源黑体 CN Bold" panose="020B0800000000000000" charset="-122"/>
                <a:ea typeface="思源黑体 CN Bold" panose="020B0800000000000000" charset="-122"/>
              </a:rPr>
              <a:t>HTTP</a:t>
            </a:r>
            <a:r>
              <a:rPr lang="zh-CN" altLang="en-US" sz="1600" dirty="0">
                <a:latin typeface="思源黑体 CN Bold" panose="020B0800000000000000" charset="-122"/>
                <a:ea typeface="思源黑体 CN Bold" panose="020B0800000000000000" charset="-122"/>
              </a:rPr>
              <a:t>状态码影响的提示词</a:t>
            </a:r>
            <a:endParaRPr lang="zh-CN" altLang="en-US" sz="1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object 61"/>
          <p:cNvSpPr txBox="1">
            <a:spLocks noGrp="1"/>
          </p:cNvSpPr>
          <p:nvPr>
            <p:custDataLst>
              <p:tags r:id="rId5"/>
            </p:custDataLst>
          </p:nvPr>
        </p:nvSpPr>
        <p:spPr>
          <a:xfrm>
            <a:off x="1058545" y="2529840"/>
            <a:ext cx="3454400" cy="94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提交示例，补充提示词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告知模型不存在漏洞的原因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图标&#10;&#10;描述已自动生成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93" y="2350489"/>
            <a:ext cx="1574775" cy="157735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58429" y="1888824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问题</a:t>
            </a: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：用户类型导致误判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058545" y="2529840"/>
            <a:ext cx="5341620" cy="141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管理员权限的接口特权被误报。</a:t>
            </a:r>
            <a:endParaRPr lang="en-US" altLang="zh-CN"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如管理员可能一次访问到多个</a:t>
            </a:r>
            <a:r>
              <a:rPr lang="en-US" altLang="zh-CN" sz="2000" dirty="0" err="1">
                <a:solidFill>
                  <a:srgbClr val="666666"/>
                </a:solidFill>
                <a:sym typeface="+mn-ea"/>
              </a:rPr>
              <a:t>userID</a:t>
            </a: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的敏感信息，</a:t>
            </a: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LLM</a:t>
            </a: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会认为这是危险的。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3" b="12161"/>
          <a:stretch>
            <a:fillRect/>
          </a:stretch>
        </p:blipFill>
        <p:spPr bwMode="auto">
          <a:xfrm>
            <a:off x="7661057" y="2107096"/>
            <a:ext cx="3085272" cy="2340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58545" y="1889125"/>
            <a:ext cx="6684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解决方案：</a:t>
            </a: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over-approximation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（保守假设）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058545" y="2529840"/>
            <a:ext cx="53416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对于所有的接口，判断是否有越权漏洞，都作两种假设，假设他是后台接口或者不是，再给出是否有漏洞。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简介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733550" y="1924050"/>
            <a:ext cx="8557260" cy="39554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在现代微服务架构转型和企业安全水准越来越高的情况下，传统的文件包含、SSRF、SQL注入</a:t>
            </a:r>
            <a:r>
              <a:rPr 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文件上传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等漏洞在IDE安全插件、安全开发包、代码扫描（SAST），交互式扫描（IAST）和黑盒扫描（DAST)、人工测试等</a:t>
            </a: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方式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的覆盖下已经很好地在业务上线前被检出</a:t>
            </a: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。</a:t>
            </a:r>
            <a:endParaRPr 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更多的漏洞集中于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越权（IDOR）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、并发条件竞争（race condition）这类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逻辑漏洞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。</a:t>
            </a:r>
            <a:endParaRPr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我们考虑到了针对于越权漏洞检测的技术并未十分成熟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因此选择了此课题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尝试开发出一个针对于</a:t>
            </a:r>
            <a:r>
              <a:rPr lang="zh-CN" altLang="en-US"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黑盒自动化测试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来</a:t>
            </a:r>
            <a:r>
              <a:rPr lang="zh-CN" altLang="en-US"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检测越权漏洞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的工具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。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4007" r="31858" b="14007"/>
          <a:stretch>
            <a:fillRect/>
          </a:stretch>
        </p:blipFill>
        <p:spPr bwMode="auto">
          <a:xfrm>
            <a:off x="7511498" y="1466444"/>
            <a:ext cx="3265004" cy="32500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58545" y="2529840"/>
            <a:ext cx="534162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endParaRPr lang="zh-CN" altLang="en-US" sz="2000" dirty="0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65200" y="1038860"/>
            <a:ext cx="8968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综合解决此等问题：追加提示词。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object 61"/>
          <p:cNvSpPr txBox="1">
            <a:spLocks noGrp="1"/>
          </p:cNvSpPr>
          <p:nvPr>
            <p:custDataLst>
              <p:tags r:id="rId5"/>
            </p:custDataLst>
          </p:nvPr>
        </p:nvSpPr>
        <p:spPr>
          <a:xfrm>
            <a:off x="1183005" y="1619885"/>
            <a:ext cx="3159125" cy="24225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我们预设大量提示词，包括</a:t>
            </a:r>
            <a:endParaRPr lang="en-US" altLang="zh-CN"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·start-prompt</a:t>
            </a:r>
            <a:endParaRPr lang="en-US" altLang="zh-CN"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·vulnerable-example</a:t>
            </a:r>
            <a:endParaRPr lang="en-US" altLang="zh-CN"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·secure-example</a:t>
            </a:r>
            <a:endParaRPr lang="en-US" altLang="zh-CN"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·end-prompt</a:t>
            </a:r>
            <a:endParaRPr sz="2000" dirty="0">
              <a:solidFill>
                <a:srgbClr val="666666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81" y="2032553"/>
            <a:ext cx="5938007" cy="2280486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65200" y="1038860"/>
            <a:ext cx="8968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start-prompt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183005" y="1619885"/>
            <a:ext cx="3877310" cy="24225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 这里是第一部分发送的提示词，告诉</a:t>
            </a:r>
            <a:r>
              <a:rPr lang="en-US" altLang="zh-CN" sz="2000" dirty="0" err="1">
                <a:solidFill>
                  <a:srgbClr val="666666"/>
                </a:solidFill>
                <a:sym typeface="+mn-ea"/>
              </a:rPr>
              <a:t>llm</a:t>
            </a: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越权漏洞的定义、以及分</a:t>
            </a:r>
            <a:r>
              <a:rPr lang="en-US" altLang="zh-CN" sz="2000" dirty="0">
                <a:solidFill>
                  <a:srgbClr val="666666"/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rgbClr val="666666"/>
                </a:solidFill>
                <a:sym typeface="+mn-ea"/>
              </a:rPr>
              <a:t>种情况讨论是否有洞</a:t>
            </a:r>
            <a:endParaRPr lang="zh-CN" altLang="en-US" sz="2000" dirty="0">
              <a:solidFill>
                <a:srgbClr val="666666"/>
              </a:solidFill>
              <a:sym typeface="+mn-ea"/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endParaRPr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666666"/>
                </a:solidFill>
              </a:rPr>
              <a:t>第一种</a:t>
            </a:r>
            <a:r>
              <a:rPr sz="2000" dirty="0">
                <a:solidFill>
                  <a:srgbClr val="666666"/>
                </a:solidFill>
              </a:rPr>
              <a:t>是假设接口是管理员接口</a:t>
            </a:r>
            <a:endParaRPr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666666"/>
                </a:solidFill>
              </a:rPr>
              <a:t>第二种</a:t>
            </a:r>
            <a:r>
              <a:rPr sz="2000" dirty="0">
                <a:solidFill>
                  <a:srgbClr val="666666"/>
                </a:solidFill>
              </a:rPr>
              <a:t>假设接口是普通用户接口</a:t>
            </a:r>
            <a:endParaRPr sz="2000" dirty="0">
              <a:solidFill>
                <a:srgbClr val="666666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9b38818a3f157a3f5063db984301d7c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703070"/>
            <a:ext cx="7254240" cy="41636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65200" y="1038860"/>
            <a:ext cx="8968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rgbClr val="3259B4"/>
                </a:solidFill>
                <a:ea typeface="思源黑体 CN Bold" panose="020B0800000000000000" charset="-122"/>
                <a:sym typeface="+mn-ea"/>
              </a:rPr>
              <a:t>vulnerable-example  &amp;&amp; secure-example</a:t>
            </a:r>
            <a:endParaRPr lang="en-US" altLang="zh-CN" sz="2400" dirty="0">
              <a:solidFill>
                <a:srgbClr val="3259B4"/>
              </a:solidFill>
              <a:ea typeface="思源黑体 CN Bold" panose="020B0800000000000000" charset="-122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object 61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183005" y="1619885"/>
            <a:ext cx="3159125" cy="24225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sym typeface="+mn-ea"/>
              </a:rPr>
              <a:t>大量有</a:t>
            </a:r>
            <a:r>
              <a:rPr lang="en-US" sz="2000" dirty="0">
                <a:solidFill>
                  <a:srgbClr val="666666"/>
                </a:solidFill>
                <a:sym typeface="+mn-ea"/>
              </a:rPr>
              <a:t>/</a:t>
            </a:r>
            <a:r>
              <a:rPr sz="2000" dirty="0">
                <a:solidFill>
                  <a:srgbClr val="666666"/>
                </a:solidFill>
                <a:sym typeface="+mn-ea"/>
              </a:rPr>
              <a:t>无漏洞的例子，以及原因。</a:t>
            </a:r>
            <a:endParaRPr sz="2000" dirty="0">
              <a:solidFill>
                <a:srgbClr val="666666"/>
              </a:solidFill>
            </a:endParaRPr>
          </a:p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sym typeface="+mn-ea"/>
              </a:rPr>
              <a:t>此处也消除其他因素影响，比如忽略状态码，忽略提示信息，只看有没有返回数据</a:t>
            </a:r>
            <a:endParaRPr sz="2000" dirty="0">
              <a:solidFill>
                <a:srgbClr val="666666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052195" y="1818005"/>
            <a:ext cx="338518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0" fontAlgn="auto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</a:rPr>
              <a:t> 最后发送的提示词，强调需要注意的点，和判断结果的返回格式。</a:t>
            </a:r>
            <a:endParaRPr lang="zh-CN" altLang="en-US" sz="2000" dirty="0">
              <a:solidFill>
                <a:srgbClr val="666666"/>
              </a:solidFill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03" y="1540565"/>
            <a:ext cx="6370177" cy="35783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965200" y="1038860"/>
            <a:ext cx="725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end-prompt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 descr="QQ_17297080465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90" y="874395"/>
            <a:ext cx="5366385" cy="2707005"/>
          </a:xfrm>
          <a:prstGeom prst="rect">
            <a:avLst/>
          </a:prstGeom>
        </p:spPr>
      </p:pic>
      <p:pic>
        <p:nvPicPr>
          <p:cNvPr id="8" name="图片 7" descr="QQ_1729708082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90" y="3581400"/>
            <a:ext cx="4842510" cy="27247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65200" y="1038860"/>
            <a:ext cx="725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数据包检测提交模板及分析响应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汇总生成</a:t>
            </a:r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MarkDown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报告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 descr="QQ_17297268009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0" y="1590675"/>
            <a:ext cx="9239885" cy="4582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整体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流程图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8b8303c2d44a6b7a3ce8f62c7e629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1499235"/>
            <a:ext cx="9601835" cy="480123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6140" y="2553997"/>
            <a:ext cx="5379720" cy="17500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漏洞检测</a:t>
            </a:r>
            <a:r>
              <a:rPr lang="zh-CN" altLang="en-US" sz="35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演示</a:t>
            </a:r>
            <a:endParaRPr lang="zh-CN" altLang="en-US" sz="35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测试配置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40130" y="1645285"/>
            <a:ext cx="4695825" cy="19361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准备了用户A与用户B，均为普通用户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用户A账号：Aecous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用户A密码：123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用户A账户余额：30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用户A认证信息：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session=eyJ1c2VybmFtZSI6IkFlY291cyJ9.ZxlSeg.HUpgo7FkOVFno0y8kqmZVR5BfuE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altLang="en-US" sz="1600" dirty="0">
              <a:solidFill>
                <a:srgbClr val="66666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0" y="1607185"/>
            <a:ext cx="4698365" cy="2345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666666"/>
                </a:solidFill>
                <a:sym typeface="+mn-ea"/>
              </a:rPr>
              <a:t>用户B账号：Becous</a:t>
            </a:r>
            <a:endParaRPr lang="zh-CN" altLang="en-US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666666"/>
                </a:solidFill>
                <a:sym typeface="+mn-ea"/>
              </a:rPr>
              <a:t>用户B密码：123</a:t>
            </a:r>
            <a:endParaRPr lang="zh-CN" altLang="en-US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666666"/>
                </a:solidFill>
                <a:sym typeface="+mn-ea"/>
              </a:rPr>
              <a:t>用户B账户余额：0</a:t>
            </a:r>
            <a:endParaRPr lang="zh-CN" altLang="en-US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666666"/>
                </a:solidFill>
                <a:sym typeface="+mn-ea"/>
              </a:rPr>
              <a:t>用户B认证信息：session=eyJ1c2VybmFtZSI6IkJlY291cyJ9.Zxk39w.1FG5MZ3UYJ3mtyAnB7OqY42eER8</a:t>
            </a:r>
            <a:endParaRPr lang="zh-CN" altLang="en-US" dirty="0">
              <a:solidFill>
                <a:srgbClr val="666666"/>
              </a:solidFill>
            </a:endParaRPr>
          </a:p>
          <a:p>
            <a:endParaRPr lang="zh-CN" altLang="en-US"/>
          </a:p>
        </p:txBody>
      </p:sp>
      <p:pic>
        <p:nvPicPr>
          <p:cNvPr id="12" name="图片 11" descr="QQ_17297228254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" y="4158615"/>
            <a:ext cx="11525250" cy="1619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启动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程序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 descr="7e9e3ebea140832ebc34869d94d40e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30" y="1499235"/>
            <a:ext cx="8033385" cy="2460625"/>
          </a:xfrm>
          <a:prstGeom prst="rect">
            <a:avLst/>
          </a:prstGeom>
        </p:spPr>
      </p:pic>
      <p:pic>
        <p:nvPicPr>
          <p:cNvPr id="9" name="图片 8" descr="e3902d130f79db253e75c25452f0c6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10" y="3971290"/>
            <a:ext cx="10009505" cy="2226310"/>
          </a:xfrm>
          <a:prstGeom prst="rect">
            <a:avLst/>
          </a:prstGeom>
        </p:spPr>
      </p:pic>
      <p:sp>
        <p:nvSpPr>
          <p:cNvPr id="11" name="object 61"/>
          <p:cNvSpPr txBox="1">
            <a:spLocks noGrp="1"/>
          </p:cNvSpPr>
          <p:nvPr>
            <p:custDataLst>
              <p:tags r:id="rId5"/>
            </p:custDataLst>
          </p:nvPr>
        </p:nvSpPr>
        <p:spPr>
          <a:xfrm>
            <a:off x="1040130" y="1645285"/>
            <a:ext cx="4695825" cy="19361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启动程序</a:t>
            </a:r>
            <a:br>
              <a:rPr lang="zh-CN" altLang="en-US" sz="1600" dirty="0">
                <a:solidFill>
                  <a:srgbClr val="666666"/>
                </a:solidFill>
              </a:rPr>
            </a:br>
            <a:r>
              <a:rPr lang="zh-CN" altLang="en-US" sz="1600" b="1" dirty="0">
                <a:solidFill>
                  <a:srgbClr val="666666"/>
                </a:solidFill>
              </a:rPr>
              <a:t>登陆测试系统</a:t>
            </a:r>
            <a:endParaRPr lang="zh-CN" altLang="en-US" sz="160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设置浏览器</a:t>
            </a:r>
            <a:r>
              <a:rPr lang="zh-CN" altLang="en-US" sz="1600" dirty="0">
                <a:solidFill>
                  <a:srgbClr val="666666"/>
                </a:solidFill>
              </a:rPr>
              <a:t>代理</a:t>
            </a:r>
            <a:endParaRPr lang="zh-CN" altLang="en-US" sz="1600" dirty="0">
              <a:solidFill>
                <a:srgbClr val="666666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越权漏洞概述</a:t>
            </a:r>
            <a:endParaRPr lang="zh-CN" altLang="en-US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733550" y="1924050"/>
            <a:ext cx="8557260" cy="39554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使用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A用户的权限去操作B用户的数据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，如果能够成功操作，则称之为越权操作。 越权漏洞形成的原因是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后台使用了不合理的权限校验规则导致的。</a:t>
            </a:r>
            <a:endParaRPr sz="2000" b="1" dirty="0">
              <a:solidFill>
                <a:schemeClr val="tx1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一般越权漏洞容易出现在权限页面（需要登录的页面）</a:t>
            </a:r>
            <a:r>
              <a:rPr sz="2000" b="1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增、删、改、查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的地方，当用户对权限页面内的信息进行这些操作时，后台需要对对当前用户的权限进行校验，看其是否具备操作的权限，从而给出响应，而如果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校验的规则过于简单</a:t>
            </a:r>
            <a:r>
              <a:rPr 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或</a:t>
            </a:r>
            <a:r>
              <a:rPr lang="zh-CN" altLang="en-US"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只对输入参数进行校验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则容易出现越权漏洞。</a:t>
            </a:r>
            <a:endParaRPr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查看订单信息越权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40130" y="1645285"/>
            <a:ext cx="4695825" cy="19361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使用用户A下单商品，查看订单详情</a:t>
            </a:r>
            <a:endParaRPr lang="zh-CN" altLang="en-US" sz="1600" dirty="0">
              <a:solidFill>
                <a:srgbClr val="666666"/>
              </a:solidFill>
            </a:endParaRPr>
          </a:p>
        </p:txBody>
      </p:sp>
      <p:pic>
        <p:nvPicPr>
          <p:cNvPr id="5" name="图片 4" descr="810ea762bb83cfa33a2c33a91e51e2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976120"/>
            <a:ext cx="8665845" cy="976630"/>
          </a:xfrm>
          <a:prstGeom prst="rect">
            <a:avLst/>
          </a:prstGeom>
        </p:spPr>
      </p:pic>
      <p:pic>
        <p:nvPicPr>
          <p:cNvPr id="7" name="图片 6" descr="b6e0e8cbe8a4740d3727dead068340d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952750"/>
            <a:ext cx="9582150" cy="1352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270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请求响应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对比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f44f73ca93a9ecc98d08fab77eaa567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1499235"/>
            <a:ext cx="4712970" cy="4758690"/>
          </a:xfrm>
          <a:prstGeom prst="rect">
            <a:avLst/>
          </a:prstGeom>
        </p:spPr>
      </p:pic>
      <p:pic>
        <p:nvPicPr>
          <p:cNvPr id="9" name="图片 8" descr="0c2a69be888d101612d29346a8b07a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99235"/>
            <a:ext cx="4590415" cy="47580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7fe02487888a381c4fcc5662df7d32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645285"/>
            <a:ext cx="7931150" cy="444944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LLM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分析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越权修改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密码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40130" y="1645285"/>
            <a:ext cx="6854825" cy="19361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另一种越权漏洞</a:t>
            </a:r>
            <a:r>
              <a:rPr lang="en-US" altLang="zh-CN" sz="1600" dirty="0">
                <a:solidFill>
                  <a:srgbClr val="666666"/>
                </a:solidFill>
              </a:rPr>
              <a:t>，</a:t>
            </a:r>
            <a:r>
              <a:rPr lang="zh-CN" altLang="en-US" sz="1600" dirty="0">
                <a:solidFill>
                  <a:srgbClr val="666666"/>
                </a:solidFill>
              </a:rPr>
              <a:t>将</a:t>
            </a:r>
            <a:r>
              <a:rPr lang="en-US" altLang="zh-CN" sz="1600" dirty="0">
                <a:solidFill>
                  <a:srgbClr val="666666"/>
                </a:solidFill>
              </a:rPr>
              <a:t>cookie</a:t>
            </a:r>
            <a:r>
              <a:rPr lang="zh-CN" altLang="en-US" sz="1600" dirty="0">
                <a:solidFill>
                  <a:srgbClr val="666666"/>
                </a:solidFill>
              </a:rPr>
              <a:t>置空</a:t>
            </a:r>
            <a:r>
              <a:rPr lang="en-US" altLang="zh-CN" sz="1600" dirty="0">
                <a:solidFill>
                  <a:srgbClr val="666666"/>
                </a:solidFill>
              </a:rPr>
              <a:t>，</a:t>
            </a:r>
            <a:r>
              <a:rPr lang="zh-CN" altLang="en-US" sz="1600" dirty="0">
                <a:solidFill>
                  <a:srgbClr val="666666"/>
                </a:solidFill>
              </a:rPr>
              <a:t>配置需要替换的参数</a:t>
            </a:r>
            <a:r>
              <a:rPr lang="en-US" altLang="zh-CN" sz="1600" dirty="0">
                <a:solidFill>
                  <a:srgbClr val="666666"/>
                </a:solidFill>
              </a:rPr>
              <a:t>，</a:t>
            </a:r>
            <a:r>
              <a:rPr lang="zh-CN" altLang="en-US" sz="1600" dirty="0">
                <a:solidFill>
                  <a:srgbClr val="666666"/>
                </a:solidFill>
              </a:rPr>
              <a:t>启动</a:t>
            </a:r>
            <a:r>
              <a:rPr lang="zh-CN" altLang="en-US" sz="1600" dirty="0">
                <a:solidFill>
                  <a:srgbClr val="666666"/>
                </a:solidFill>
              </a:rPr>
              <a:t>程序</a:t>
            </a:r>
            <a:endParaRPr lang="zh-CN" altLang="en-US" sz="1600" dirty="0">
              <a:solidFill>
                <a:srgbClr val="666666"/>
              </a:solidFill>
            </a:endParaRPr>
          </a:p>
        </p:txBody>
      </p:sp>
      <p:pic>
        <p:nvPicPr>
          <p:cNvPr id="10" name="图片 9" descr="QQ_17297264947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089785"/>
            <a:ext cx="9688195" cy="3611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越权修改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密码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bject 61"/>
          <p:cNvSpPr txBox="1">
            <a:spLocks noGrp="1"/>
          </p:cNvSpPr>
          <p:nvPr>
            <p:custDataLst>
              <p:tags r:id="rId3"/>
            </p:custDataLst>
          </p:nvPr>
        </p:nvSpPr>
        <p:spPr>
          <a:xfrm>
            <a:off x="1040130" y="1645285"/>
            <a:ext cx="6854825" cy="19361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666666"/>
                </a:solidFill>
              </a:rPr>
              <a:t>发起修改密码</a:t>
            </a:r>
            <a:r>
              <a:rPr lang="zh-CN" altLang="en-US" sz="1600" dirty="0">
                <a:solidFill>
                  <a:srgbClr val="666666"/>
                </a:solidFill>
              </a:rPr>
              <a:t>请求</a:t>
            </a:r>
            <a:endParaRPr lang="zh-CN" altLang="en-US" sz="1600" dirty="0">
              <a:solidFill>
                <a:srgbClr val="666666"/>
              </a:solidFill>
            </a:endParaRPr>
          </a:p>
        </p:txBody>
      </p:sp>
      <p:pic>
        <p:nvPicPr>
          <p:cNvPr id="5" name="图片 4" descr="f00a2fd36f5246ed5a5da79961e4fe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060" y="1038860"/>
            <a:ext cx="5744210" cy="3820160"/>
          </a:xfrm>
          <a:prstGeom prst="rect">
            <a:avLst/>
          </a:prstGeom>
        </p:spPr>
      </p:pic>
      <p:pic>
        <p:nvPicPr>
          <p:cNvPr id="7" name="图片 6" descr="f5c564cfe2448122deab0d03c3b495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90" y="4969510"/>
            <a:ext cx="8602980" cy="13119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请求响应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对比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 descr="QQ_1729726543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1489075"/>
            <a:ext cx="5394325" cy="4862195"/>
          </a:xfrm>
          <a:prstGeom prst="rect">
            <a:avLst/>
          </a:prstGeom>
        </p:spPr>
      </p:pic>
      <p:pic>
        <p:nvPicPr>
          <p:cNvPr id="17" name="图片 16" descr="QQ_17297266084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9075"/>
            <a:ext cx="5410835" cy="48444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965305" y="1038559"/>
            <a:ext cx="40995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LLM</a:t>
            </a:r>
            <a:r>
              <a:rPr lang="zh-CN" altLang="en-US" sz="2400" dirty="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分析</a:t>
            </a:r>
            <a:endParaRPr lang="zh-CN" altLang="en-US" sz="2400" dirty="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QQ_1729726426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" y="1499235"/>
            <a:ext cx="7838440" cy="44710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后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文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733550" y="1924050"/>
            <a:ext cx="8557260" cy="39554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在实际的越权漏洞检测过程中，想要精准的检测每一个接口并不是一件轻松的事，而配合此自动化测试工具，虽无法做到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全覆盖无差错的全自动化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越权检测，但也足够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快速筛选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出部分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可能存在漏洞的接口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，及配合上LLM模型分析，大大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提高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了对越权漏洞挖掘的</a:t>
            </a:r>
            <a:r>
              <a:rPr sz="2000" b="1" dirty="0">
                <a:solidFill>
                  <a:schemeClr val="tx1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产出效率</a:t>
            </a:r>
            <a:r>
              <a:rPr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。</a:t>
            </a:r>
            <a:endParaRPr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  <a:p>
            <a:pPr marL="12700" indent="457200" algn="l" fontAlgn="auto">
              <a:lnSpc>
                <a:spcPct val="15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由于时间紧迫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仍有诸多拓展的想法仍未开发上线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而在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未来我们也将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进一步优化该测试工具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试图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探索一些更复杂的越权漏洞场景的</a:t>
            </a: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检测方式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。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6" name="object 4"/>
          <p:cNvSpPr txBox="1"/>
          <p:nvPr/>
        </p:nvSpPr>
        <p:spPr>
          <a:xfrm>
            <a:off x="5100947" y="4663745"/>
            <a:ext cx="2088514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-35" dirty="0">
                <a:solidFill>
                  <a:schemeClr val="bg1"/>
                </a:solidFill>
                <a:latin typeface="MarkPro" panose="020B0504020101010102"/>
                <a:cs typeface="MarkPro" panose="020B0504020101010102"/>
              </a:rPr>
              <a:t>root</a:t>
            </a:r>
            <a:r>
              <a:rPr sz="1700" spc="-35" dirty="0">
                <a:solidFill>
                  <a:schemeClr val="bg1"/>
                </a:solidFill>
                <a:latin typeface="MarkPro" panose="020B0504020101010102"/>
                <a:cs typeface="MarkPro" panose="020B0504020101010102"/>
              </a:rPr>
              <a:t>@</a:t>
            </a:r>
            <a:r>
              <a:rPr lang="en-US" sz="1700" spc="-65" dirty="0">
                <a:solidFill>
                  <a:schemeClr val="bg1"/>
                </a:solidFill>
                <a:latin typeface="MarkPro" panose="020B0504020101010102"/>
                <a:cs typeface="MarkPro" panose="020B0504020101010102"/>
              </a:rPr>
              <a:t>vnteam.cn</a:t>
            </a:r>
            <a:endParaRPr sz="1700" spc="-35" dirty="0">
              <a:solidFill>
                <a:schemeClr val="bg1"/>
              </a:solidFill>
              <a:latin typeface="MarkPro" panose="020B0504020101010102"/>
              <a:cs typeface="MarkPro" panose="020B0504020101010102"/>
              <a:hlinkClick r:id="rId2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5971018" y="4334052"/>
            <a:ext cx="339572" cy="224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051293" y="3825706"/>
            <a:ext cx="4170045" cy="0"/>
          </a:xfrm>
          <a:custGeom>
            <a:avLst/>
            <a:gdLst/>
            <a:ahLst/>
            <a:cxnLst/>
            <a:rect l="l" t="t" r="r" b="b"/>
            <a:pathLst>
              <a:path w="4170045">
                <a:moveTo>
                  <a:pt x="0" y="0"/>
                </a:moveTo>
                <a:lnTo>
                  <a:pt x="4169816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3"/>
          <p:cNvSpPr txBox="1">
            <a:spLocks noGrp="1"/>
          </p:cNvSpPr>
          <p:nvPr/>
        </p:nvSpPr>
        <p:spPr>
          <a:xfrm>
            <a:off x="4051485" y="2238517"/>
            <a:ext cx="4173854" cy="1410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2540" algn="ctr">
              <a:lnSpc>
                <a:spcPts val="5440"/>
              </a:lnSpc>
              <a:spcBef>
                <a:spcPts val="115"/>
              </a:spcBef>
            </a:pPr>
            <a:r>
              <a:rPr spc="160" dirty="0"/>
              <a:t>THANK</a:t>
            </a:r>
            <a:r>
              <a:rPr spc="-425" dirty="0"/>
              <a:t> </a:t>
            </a:r>
            <a:r>
              <a:rPr spc="20" dirty="0"/>
              <a:t>YOU</a:t>
            </a:r>
            <a:endParaRPr spc="20" dirty="0"/>
          </a:p>
          <a:p>
            <a:pPr algn="ctr">
              <a:lnSpc>
                <a:spcPts val="5440"/>
              </a:lnSpc>
            </a:pPr>
            <a:r>
              <a:rPr b="0" spc="-65" dirty="0">
                <a:latin typeface="MarkPro-ExtraLight" panose="020B0404020101010102"/>
                <a:cs typeface="MarkPro-ExtraLight" panose="020B0404020101010102"/>
              </a:rPr>
              <a:t>FOR</a:t>
            </a:r>
            <a:r>
              <a:rPr b="0" spc="-280" dirty="0">
                <a:latin typeface="MarkPro-ExtraLight" panose="020B0404020101010102"/>
                <a:cs typeface="MarkPro-ExtraLight" panose="020B0404020101010102"/>
              </a:rPr>
              <a:t> </a:t>
            </a:r>
            <a:r>
              <a:rPr b="0" spc="-90" dirty="0">
                <a:latin typeface="MarkPro-ExtraLight" panose="020B0404020101010102"/>
                <a:cs typeface="MarkPro-ExtraLight" panose="020B0404020101010102"/>
              </a:rPr>
              <a:t>READING</a:t>
            </a:r>
            <a:endParaRPr b="0" spc="-90" dirty="0">
              <a:latin typeface="MarkPro-ExtraLight" panose="020B0404020101010102"/>
              <a:cs typeface="MarkPro-ExtraLight" panose="020B040402010101010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mitmproxy</a:t>
            </a:r>
            <a:endParaRPr lang="zh-CN" altLang="en-US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 descr="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11625" y="1781810"/>
            <a:ext cx="4011295" cy="427926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1558290" y="2581275"/>
            <a:ext cx="2654935" cy="713105"/>
            <a:chOff x="2454" y="4065"/>
            <a:chExt cx="4181" cy="1123"/>
          </a:xfrm>
        </p:grpSpPr>
        <p:sp>
          <p:nvSpPr>
            <p:cNvPr id="52" name="object 52"/>
            <p:cNvSpPr txBox="1"/>
            <p:nvPr>
              <p:custDataLst>
                <p:tags r:id="rId5"/>
              </p:custDataLst>
            </p:nvPr>
          </p:nvSpPr>
          <p:spPr>
            <a:xfrm>
              <a:off x="2454" y="4781"/>
              <a:ext cx="3800" cy="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可以拦截并修改传入和传出的网络流量，允许用户查看、修改和重放请</a:t>
              </a:r>
              <a:r>
                <a:rPr sz="800" dirty="0">
                  <a:solidFill>
                    <a:srgbClr val="666666"/>
                  </a:solidFill>
                  <a:cs typeface="思源黑体 CN" panose="020B0500000000000000" charset="-122"/>
                  <a:sym typeface="+mn-ea"/>
                </a:rPr>
                <a:t>求和响应</a:t>
              </a:r>
              <a:r>
                <a:rPr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。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6"/>
              </p:custDataLst>
            </p:nvPr>
          </p:nvSpPr>
          <p:spPr>
            <a:xfrm>
              <a:off x="2835" y="4065"/>
              <a:ext cx="38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2200">
                  <a:solidFill>
                    <a:schemeClr val="accent1"/>
                  </a:solidFill>
                </a:rPr>
                <a:t>拦截和修改</a:t>
              </a:r>
              <a:r>
                <a:rPr lang="zh-CN" altLang="en-US" sz="2200">
                  <a:solidFill>
                    <a:schemeClr val="accent1"/>
                  </a:solidFill>
                </a:rPr>
                <a:t>流量</a:t>
              </a:r>
              <a:endParaRPr lang="zh-CN" altLang="en-US" sz="22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1565275" y="3597275"/>
            <a:ext cx="2654935" cy="713105"/>
            <a:chOff x="2454" y="4065"/>
            <a:chExt cx="4181" cy="1123"/>
          </a:xfrm>
        </p:grpSpPr>
        <p:sp>
          <p:nvSpPr>
            <p:cNvPr id="11" name="object 52"/>
            <p:cNvSpPr txBox="1"/>
            <p:nvPr>
              <p:custDataLst>
                <p:tags r:id="rId8"/>
              </p:custDataLst>
            </p:nvPr>
          </p:nvSpPr>
          <p:spPr>
            <a:xfrm>
              <a:off x="2454" y="4781"/>
              <a:ext cx="3800" cy="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能够处理和解密 HTTPS 流量，使用户能够查看加密的 HTTPS 请求和响应内容。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3589" y="4065"/>
              <a:ext cx="3046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200">
                  <a:solidFill>
                    <a:schemeClr val="accent1"/>
                  </a:solidFill>
                </a:rPr>
                <a:t>HTTPS</a:t>
              </a:r>
              <a:r>
                <a:rPr lang="zh-CN" altLang="en-US" sz="2200">
                  <a:solidFill>
                    <a:schemeClr val="accent1"/>
                  </a:solidFill>
                </a:rPr>
                <a:t>支持</a:t>
              </a:r>
              <a:endParaRPr lang="zh-CN" altLang="en-US" sz="220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1558290" y="4652645"/>
            <a:ext cx="2654935" cy="836295"/>
            <a:chOff x="2454" y="4065"/>
            <a:chExt cx="4181" cy="1317"/>
          </a:xfrm>
        </p:grpSpPr>
        <p:sp>
          <p:nvSpPr>
            <p:cNvPr id="17" name="object 52"/>
            <p:cNvSpPr txBox="1"/>
            <p:nvPr>
              <p:custDataLst>
                <p:tags r:id="rId11"/>
              </p:custDataLst>
            </p:nvPr>
          </p:nvSpPr>
          <p:spPr>
            <a:xfrm>
              <a:off x="2454" y="4781"/>
              <a:ext cx="3800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298450" indent="-285750" algn="r" fontAlgn="auto">
                <a:lnSpc>
                  <a:spcPct val="150000"/>
                </a:lnSpc>
                <a:spcBef>
                  <a:spcPts val="100"/>
                </a:spcBef>
                <a:buFont typeface="Wingdings" panose="05000000000000000000" charset="0"/>
                <a:buChar char=""/>
              </a:pPr>
              <a:r>
                <a:rPr sz="800" dirty="0">
                  <a:solidFill>
                    <a:srgbClr val="666666"/>
                  </a:solidFill>
                  <a:latin typeface="思源黑体 CN" panose="020B0500000000000000" charset="-122"/>
                  <a:cs typeface="思源黑体 CN" panose="020B0500000000000000" charset="-122"/>
                  <a:sym typeface="+mn-ea"/>
                </a:rPr>
                <a:t>提供一个交互式的终端界面，方便用户实时查看和操作网络流量。</a:t>
              </a:r>
              <a:endParaRPr lang="zh-CN" altLang="en-US"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3462" y="4065"/>
              <a:ext cx="3173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200">
                  <a:solidFill>
                    <a:schemeClr val="accent1"/>
                  </a:solidFill>
                  <a:sym typeface="+mn-ea"/>
                </a:rPr>
                <a:t>交互式</a:t>
              </a:r>
              <a:r>
                <a:rPr lang="zh-CN" altLang="en-US" sz="2200">
                  <a:solidFill>
                    <a:schemeClr val="accent1"/>
                  </a:solidFill>
                  <a:sym typeface="+mn-ea"/>
                </a:rPr>
                <a:t>界面</a:t>
              </a:r>
              <a:endParaRPr lang="zh-CN" altLang="en-US" sz="2200">
                <a:solidFill>
                  <a:schemeClr val="accent1"/>
                </a:solidFill>
                <a:sym typeface="+mn-ea"/>
              </a:endParaRPr>
            </a:p>
          </p:txBody>
        </p:sp>
      </p:grpSp>
      <p:sp>
        <p:nvSpPr>
          <p:cNvPr id="20" name="object 52"/>
          <p:cNvSpPr txBox="1"/>
          <p:nvPr>
            <p:custDataLst>
              <p:tags r:id="rId13"/>
            </p:custDataLst>
          </p:nvPr>
        </p:nvSpPr>
        <p:spPr>
          <a:xfrm>
            <a:off x="8372475" y="3035935"/>
            <a:ext cx="24130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indent="0" algn="l" fontAlgn="auto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</a:pPr>
            <a:r>
              <a:rPr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支持使用 Python 脚本扩展功能，允许用户编写自定义脚本以处理和操作网络流量。</a:t>
            </a:r>
            <a:endParaRPr lang="zh-CN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8256270" y="2578100"/>
            <a:ext cx="17697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accent1"/>
                </a:solidFill>
                <a:sym typeface="+mn-ea"/>
              </a:rPr>
              <a:t>脚本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支持</a:t>
            </a:r>
            <a:endParaRPr lang="zh-CN" altLang="en-US" sz="22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3" name="object 52"/>
          <p:cNvSpPr txBox="1"/>
          <p:nvPr>
            <p:custDataLst>
              <p:tags r:id="rId15"/>
            </p:custDataLst>
          </p:nvPr>
        </p:nvSpPr>
        <p:spPr>
          <a:xfrm>
            <a:off x="8372475" y="4051935"/>
            <a:ext cx="24130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indent="0" algn="l" fontAlgn="auto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</a:pPr>
            <a:r>
              <a:rPr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支持在各种操作系统上运行，包括 Windows、macOS 和 Linux。</a:t>
            </a:r>
            <a:endParaRPr lang="zh-CN" altLang="en-US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8256270" y="3597275"/>
            <a:ext cx="1803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accent1"/>
                </a:solidFill>
                <a:sym typeface="+mn-ea"/>
              </a:rPr>
              <a:t>跨平台</a:t>
            </a:r>
            <a:endParaRPr lang="zh-CN" altLang="en-US" sz="22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8263255" y="4652010"/>
            <a:ext cx="1803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accent1"/>
                </a:solidFill>
                <a:sym typeface="+mn-ea"/>
              </a:rPr>
              <a:t>代理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功能</a:t>
            </a:r>
            <a:endParaRPr lang="zh-CN" altLang="en-US" sz="22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object 52"/>
          <p:cNvSpPr txBox="1"/>
          <p:nvPr>
            <p:custDataLst>
              <p:tags r:id="rId18"/>
            </p:custDataLst>
          </p:nvPr>
        </p:nvSpPr>
        <p:spPr>
          <a:xfrm>
            <a:off x="8372475" y="5067935"/>
            <a:ext cx="24130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indent="0" algn="l" fontAlgn="auto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</a:pPr>
            <a:r>
              <a:rPr sz="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可用作代理服务器，帮助用户监控和修改客户端和服务器之间的通信</a:t>
            </a:r>
            <a:endParaRPr lang="zh-CN" altLang="en-US" sz="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7" name="object 52"/>
          <p:cNvSpPr txBox="1"/>
          <p:nvPr>
            <p:custDataLst>
              <p:tags r:id="rId19"/>
            </p:custDataLst>
          </p:nvPr>
        </p:nvSpPr>
        <p:spPr>
          <a:xfrm>
            <a:off x="3747770" y="1494790"/>
            <a:ext cx="4515485" cy="1828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66666"/>
                </a:solidFill>
                <a:cs typeface="思源黑体 CN" panose="020B0500000000000000" charset="-122"/>
                <a:sym typeface="+mn-ea"/>
              </a:rPr>
              <a:t>一个交互式的、支持 SSL/TLS 的拦截代理</a:t>
            </a:r>
            <a:endParaRPr sz="800" dirty="0">
              <a:solidFill>
                <a:srgbClr val="666666"/>
              </a:solidFill>
              <a:cs typeface="思源黑体 CN" panose="020B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6140" y="2788947"/>
            <a:ext cx="5379720" cy="17500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流程设计与实现</a:t>
            </a:r>
            <a:b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b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r>
              <a:rPr lang="en-US" alt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			</a:t>
            </a:r>
            <a:r>
              <a:rPr lang="en-US" altLang="zh-CN" sz="20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Aecous</a:t>
            </a:r>
            <a:endParaRPr lang="en-US" altLang="zh-CN" sz="20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流程设计与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object 66"/>
          <p:cNvSpPr/>
          <p:nvPr>
            <p:custDataLst>
              <p:tags r:id="rId2"/>
            </p:custDataLst>
          </p:nvPr>
        </p:nvSpPr>
        <p:spPr>
          <a:xfrm>
            <a:off x="6483262" y="2049660"/>
            <a:ext cx="149745" cy="14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67"/>
          <p:cNvSpPr/>
          <p:nvPr>
            <p:custDataLst>
              <p:tags r:id="rId4"/>
            </p:custDataLst>
          </p:nvPr>
        </p:nvSpPr>
        <p:spPr>
          <a:xfrm>
            <a:off x="5042550" y="19998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1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3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1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5" name="object 68"/>
          <p:cNvSpPr txBox="1"/>
          <p:nvPr>
            <p:custDataLst>
              <p:tags r:id="rId5"/>
            </p:custDataLst>
          </p:nvPr>
        </p:nvSpPr>
        <p:spPr>
          <a:xfrm>
            <a:off x="5219700" y="3611245"/>
            <a:ext cx="1216660" cy="355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22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漏洞检测</a:t>
            </a:r>
            <a:endParaRPr sz="220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6" name="object 69"/>
          <p:cNvSpPr/>
          <p:nvPr>
            <p:custDataLst>
              <p:tags r:id="rId6"/>
            </p:custDataLst>
          </p:nvPr>
        </p:nvSpPr>
        <p:spPr>
          <a:xfrm>
            <a:off x="4426925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0"/>
          <p:cNvSpPr/>
          <p:nvPr>
            <p:custDataLst>
              <p:tags r:id="rId7"/>
            </p:custDataLst>
          </p:nvPr>
        </p:nvSpPr>
        <p:spPr>
          <a:xfrm>
            <a:off x="4470272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1"/>
          <p:cNvSpPr/>
          <p:nvPr>
            <p:custDataLst>
              <p:tags r:id="rId8"/>
            </p:custDataLst>
          </p:nvPr>
        </p:nvSpPr>
        <p:spPr>
          <a:xfrm>
            <a:off x="7012689" y="3140133"/>
            <a:ext cx="138823" cy="1388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2"/>
          <p:cNvSpPr/>
          <p:nvPr>
            <p:custDataLst>
              <p:tags r:id="rId10"/>
            </p:custDataLst>
          </p:nvPr>
        </p:nvSpPr>
        <p:spPr>
          <a:xfrm>
            <a:off x="4468547" y="3557202"/>
            <a:ext cx="87477" cy="87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73"/>
          <p:cNvSpPr/>
          <p:nvPr>
            <p:custDataLst>
              <p:tags r:id="rId12"/>
            </p:custDataLst>
          </p:nvPr>
        </p:nvSpPr>
        <p:spPr>
          <a:xfrm>
            <a:off x="4588460" y="36884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11" name="object 74"/>
          <p:cNvSpPr/>
          <p:nvPr>
            <p:custDataLst>
              <p:tags r:id="rId13"/>
            </p:custDataLst>
          </p:nvPr>
        </p:nvSpPr>
        <p:spPr>
          <a:xfrm>
            <a:off x="6555240" y="414922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717" y="0"/>
                </a:moveTo>
                <a:lnTo>
                  <a:pt x="15703" y="2021"/>
                </a:lnTo>
                <a:lnTo>
                  <a:pt x="7529" y="7534"/>
                </a:lnTo>
                <a:lnTo>
                  <a:pt x="2019" y="15709"/>
                </a:lnTo>
                <a:lnTo>
                  <a:pt x="0" y="25717"/>
                </a:lnTo>
                <a:lnTo>
                  <a:pt x="2019" y="35725"/>
                </a:lnTo>
                <a:lnTo>
                  <a:pt x="7529" y="43900"/>
                </a:lnTo>
                <a:lnTo>
                  <a:pt x="15703" y="49413"/>
                </a:lnTo>
                <a:lnTo>
                  <a:pt x="25717" y="51434"/>
                </a:lnTo>
                <a:lnTo>
                  <a:pt x="35725" y="49413"/>
                </a:lnTo>
                <a:lnTo>
                  <a:pt x="43900" y="43900"/>
                </a:lnTo>
                <a:lnTo>
                  <a:pt x="49413" y="35725"/>
                </a:lnTo>
                <a:lnTo>
                  <a:pt x="51434" y="25717"/>
                </a:lnTo>
                <a:lnTo>
                  <a:pt x="49413" y="15709"/>
                </a:lnTo>
                <a:lnTo>
                  <a:pt x="43900" y="7534"/>
                </a:lnTo>
                <a:lnTo>
                  <a:pt x="35725" y="2021"/>
                </a:lnTo>
                <a:lnTo>
                  <a:pt x="25717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12" name="object 75"/>
          <p:cNvSpPr/>
          <p:nvPr>
            <p:custDataLst>
              <p:tags r:id="rId14"/>
            </p:custDataLst>
          </p:nvPr>
        </p:nvSpPr>
        <p:spPr>
          <a:xfrm>
            <a:off x="8227509" y="2167092"/>
            <a:ext cx="138823" cy="1388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76"/>
          <p:cNvSpPr/>
          <p:nvPr>
            <p:custDataLst>
              <p:tags r:id="rId16"/>
            </p:custDataLst>
          </p:nvPr>
        </p:nvSpPr>
        <p:spPr>
          <a:xfrm>
            <a:off x="9517128" y="1817273"/>
            <a:ext cx="87477" cy="874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77"/>
          <p:cNvSpPr/>
          <p:nvPr>
            <p:custDataLst>
              <p:tags r:id="rId18"/>
            </p:custDataLst>
          </p:nvPr>
        </p:nvSpPr>
        <p:spPr>
          <a:xfrm>
            <a:off x="9952194" y="199851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15" name="object 78"/>
          <p:cNvSpPr/>
          <p:nvPr>
            <p:custDataLst>
              <p:tags r:id="rId19"/>
            </p:custDataLst>
          </p:nvPr>
        </p:nvSpPr>
        <p:spPr>
          <a:xfrm>
            <a:off x="7998845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79"/>
          <p:cNvSpPr txBox="1"/>
          <p:nvPr>
            <p:custDataLst>
              <p:tags r:id="rId20"/>
            </p:custDataLst>
          </p:nvPr>
        </p:nvSpPr>
        <p:spPr>
          <a:xfrm>
            <a:off x="8597689" y="3611482"/>
            <a:ext cx="1382395" cy="355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22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输出处理</a:t>
            </a:r>
            <a:endParaRPr sz="220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18" name="object 81"/>
          <p:cNvSpPr/>
          <p:nvPr>
            <p:custDataLst>
              <p:tags r:id="rId21"/>
            </p:custDataLst>
          </p:nvPr>
        </p:nvSpPr>
        <p:spPr>
          <a:xfrm>
            <a:off x="7955499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>
            <a:endParaRPr spc="-810" dirty="0">
              <a:solidFill>
                <a:srgbClr val="315AB4"/>
              </a:solidFill>
            </a:endParaRPr>
          </a:p>
        </p:txBody>
      </p:sp>
      <p:sp>
        <p:nvSpPr>
          <p:cNvPr id="19" name="object 82"/>
          <p:cNvSpPr/>
          <p:nvPr>
            <p:custDataLst>
              <p:tags r:id="rId22"/>
            </p:custDataLst>
          </p:nvPr>
        </p:nvSpPr>
        <p:spPr>
          <a:xfrm>
            <a:off x="8501703" y="4125785"/>
            <a:ext cx="149745" cy="14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3"/>
          <p:cNvSpPr/>
          <p:nvPr>
            <p:custDataLst>
              <p:tags r:id="rId23"/>
            </p:custDataLst>
          </p:nvPr>
        </p:nvSpPr>
        <p:spPr>
          <a:xfrm>
            <a:off x="10485130" y="36446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2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4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2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21" name="object 84"/>
          <p:cNvSpPr txBox="1"/>
          <p:nvPr>
            <p:custDataLst>
              <p:tags r:id="rId24"/>
            </p:custDataLst>
          </p:nvPr>
        </p:nvSpPr>
        <p:spPr>
          <a:xfrm>
            <a:off x="1602740" y="3611245"/>
            <a:ext cx="1382395" cy="355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22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输入处理</a:t>
            </a:r>
            <a:endParaRPr sz="220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22" name="object 85"/>
          <p:cNvSpPr txBox="1"/>
          <p:nvPr>
            <p:custDataLst>
              <p:tags r:id="rId25"/>
            </p:custDataLst>
          </p:nvPr>
        </p:nvSpPr>
        <p:spPr>
          <a:xfrm>
            <a:off x="1601731" y="2237870"/>
            <a:ext cx="1304925" cy="148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01</a:t>
            </a:r>
            <a:endParaRPr sz="9550"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23" name="object 86"/>
          <p:cNvSpPr/>
          <p:nvPr>
            <p:custDataLst>
              <p:tags r:id="rId26"/>
            </p:custDataLst>
          </p:nvPr>
        </p:nvSpPr>
        <p:spPr>
          <a:xfrm>
            <a:off x="898350" y="1789304"/>
            <a:ext cx="2669540" cy="2669540"/>
          </a:xfrm>
          <a:custGeom>
            <a:avLst/>
            <a:gdLst/>
            <a:ahLst/>
            <a:cxnLst/>
            <a:rect l="l" t="t" r="r" b="b"/>
            <a:pathLst>
              <a:path w="2669540" h="2669540">
                <a:moveTo>
                  <a:pt x="2669387" y="1334693"/>
                </a:moveTo>
                <a:lnTo>
                  <a:pt x="2668545" y="1382565"/>
                </a:lnTo>
                <a:lnTo>
                  <a:pt x="2666036" y="1430012"/>
                </a:lnTo>
                <a:lnTo>
                  <a:pt x="2661889" y="1477007"/>
                </a:lnTo>
                <a:lnTo>
                  <a:pt x="2656133" y="1523522"/>
                </a:lnTo>
                <a:lnTo>
                  <a:pt x="2648795" y="1569528"/>
                </a:lnTo>
                <a:lnTo>
                  <a:pt x="2639904" y="1614997"/>
                </a:lnTo>
                <a:lnTo>
                  <a:pt x="2629488" y="1659901"/>
                </a:lnTo>
                <a:lnTo>
                  <a:pt x="2617575" y="1704211"/>
                </a:lnTo>
                <a:lnTo>
                  <a:pt x="2604194" y="1747900"/>
                </a:lnTo>
                <a:lnTo>
                  <a:pt x="2589372" y="1790939"/>
                </a:lnTo>
                <a:lnTo>
                  <a:pt x="2573138" y="1833300"/>
                </a:lnTo>
                <a:lnTo>
                  <a:pt x="2555521" y="1874955"/>
                </a:lnTo>
                <a:lnTo>
                  <a:pt x="2536547" y="1915875"/>
                </a:lnTo>
                <a:lnTo>
                  <a:pt x="2516246" y="1956032"/>
                </a:lnTo>
                <a:lnTo>
                  <a:pt x="2494647" y="1995398"/>
                </a:lnTo>
                <a:lnTo>
                  <a:pt x="2471776" y="2033946"/>
                </a:lnTo>
                <a:lnTo>
                  <a:pt x="2447662" y="2071645"/>
                </a:lnTo>
                <a:lnTo>
                  <a:pt x="2422334" y="2108469"/>
                </a:lnTo>
                <a:lnTo>
                  <a:pt x="2395820" y="2144389"/>
                </a:lnTo>
                <a:lnTo>
                  <a:pt x="2368148" y="2179377"/>
                </a:lnTo>
                <a:lnTo>
                  <a:pt x="2339346" y="2213404"/>
                </a:lnTo>
                <a:lnTo>
                  <a:pt x="2309442" y="2246443"/>
                </a:lnTo>
                <a:lnTo>
                  <a:pt x="2278465" y="2278465"/>
                </a:lnTo>
                <a:lnTo>
                  <a:pt x="2246443" y="2309442"/>
                </a:lnTo>
                <a:lnTo>
                  <a:pt x="2213404" y="2339346"/>
                </a:lnTo>
                <a:lnTo>
                  <a:pt x="2179377" y="2368148"/>
                </a:lnTo>
                <a:lnTo>
                  <a:pt x="2144389" y="2395820"/>
                </a:lnTo>
                <a:lnTo>
                  <a:pt x="2108469" y="2422334"/>
                </a:lnTo>
                <a:lnTo>
                  <a:pt x="2071645" y="2447662"/>
                </a:lnTo>
                <a:lnTo>
                  <a:pt x="2033946" y="2471776"/>
                </a:lnTo>
                <a:lnTo>
                  <a:pt x="1995398" y="2494647"/>
                </a:lnTo>
                <a:lnTo>
                  <a:pt x="1956032" y="2516246"/>
                </a:lnTo>
                <a:lnTo>
                  <a:pt x="1915875" y="2536547"/>
                </a:lnTo>
                <a:lnTo>
                  <a:pt x="1874955" y="2555521"/>
                </a:lnTo>
                <a:lnTo>
                  <a:pt x="1833300" y="2573138"/>
                </a:lnTo>
                <a:lnTo>
                  <a:pt x="1790939" y="2589372"/>
                </a:lnTo>
                <a:lnTo>
                  <a:pt x="1747900" y="2604194"/>
                </a:lnTo>
                <a:lnTo>
                  <a:pt x="1704211" y="2617575"/>
                </a:lnTo>
                <a:lnTo>
                  <a:pt x="1659901" y="2629488"/>
                </a:lnTo>
                <a:lnTo>
                  <a:pt x="1614997" y="2639904"/>
                </a:lnTo>
                <a:lnTo>
                  <a:pt x="1569528" y="2648795"/>
                </a:lnTo>
                <a:lnTo>
                  <a:pt x="1523522" y="2656133"/>
                </a:lnTo>
                <a:lnTo>
                  <a:pt x="1477007" y="2661889"/>
                </a:lnTo>
                <a:lnTo>
                  <a:pt x="1430012" y="2666036"/>
                </a:lnTo>
                <a:lnTo>
                  <a:pt x="1382565" y="2668545"/>
                </a:lnTo>
                <a:lnTo>
                  <a:pt x="1334693" y="2669387"/>
                </a:lnTo>
                <a:lnTo>
                  <a:pt x="1286822" y="2668545"/>
                </a:lnTo>
                <a:lnTo>
                  <a:pt x="1239375" y="2666036"/>
                </a:lnTo>
                <a:lnTo>
                  <a:pt x="1192380" y="2661889"/>
                </a:lnTo>
                <a:lnTo>
                  <a:pt x="1145865" y="2656133"/>
                </a:lnTo>
                <a:lnTo>
                  <a:pt x="1099859" y="2648795"/>
                </a:lnTo>
                <a:lnTo>
                  <a:pt x="1054390" y="2639904"/>
                </a:lnTo>
                <a:lnTo>
                  <a:pt x="1009486" y="2629488"/>
                </a:lnTo>
                <a:lnTo>
                  <a:pt x="965176" y="2617575"/>
                </a:lnTo>
                <a:lnTo>
                  <a:pt x="921487" y="2604194"/>
                </a:lnTo>
                <a:lnTo>
                  <a:pt x="878448" y="2589372"/>
                </a:lnTo>
                <a:lnTo>
                  <a:pt x="836087" y="2573138"/>
                </a:lnTo>
                <a:lnTo>
                  <a:pt x="794432" y="2555521"/>
                </a:lnTo>
                <a:lnTo>
                  <a:pt x="753512" y="2536547"/>
                </a:lnTo>
                <a:lnTo>
                  <a:pt x="713355" y="2516246"/>
                </a:lnTo>
                <a:lnTo>
                  <a:pt x="673988" y="2494647"/>
                </a:lnTo>
                <a:lnTo>
                  <a:pt x="635441" y="2471776"/>
                </a:lnTo>
                <a:lnTo>
                  <a:pt x="597741" y="2447662"/>
                </a:lnTo>
                <a:lnTo>
                  <a:pt x="560918" y="2422334"/>
                </a:lnTo>
                <a:lnTo>
                  <a:pt x="524998" y="2395820"/>
                </a:lnTo>
                <a:lnTo>
                  <a:pt x="490010" y="2368148"/>
                </a:lnTo>
                <a:lnTo>
                  <a:pt x="455982" y="2339346"/>
                </a:lnTo>
                <a:lnTo>
                  <a:pt x="422943" y="2309442"/>
                </a:lnTo>
                <a:lnTo>
                  <a:pt x="390921" y="2278465"/>
                </a:lnTo>
                <a:lnTo>
                  <a:pt x="359944" y="2246443"/>
                </a:lnTo>
                <a:lnTo>
                  <a:pt x="330041" y="2213404"/>
                </a:lnTo>
                <a:lnTo>
                  <a:pt x="301239" y="2179377"/>
                </a:lnTo>
                <a:lnTo>
                  <a:pt x="273567" y="2144389"/>
                </a:lnTo>
                <a:lnTo>
                  <a:pt x="247052" y="2108469"/>
                </a:lnTo>
                <a:lnTo>
                  <a:pt x="221724" y="2071645"/>
                </a:lnTo>
                <a:lnTo>
                  <a:pt x="197611" y="2033946"/>
                </a:lnTo>
                <a:lnTo>
                  <a:pt x="174740" y="1995398"/>
                </a:lnTo>
                <a:lnTo>
                  <a:pt x="153140" y="1956032"/>
                </a:lnTo>
                <a:lnTo>
                  <a:pt x="132839" y="1915875"/>
                </a:lnTo>
                <a:lnTo>
                  <a:pt x="113866" y="1874955"/>
                </a:lnTo>
                <a:lnTo>
                  <a:pt x="96248" y="1833300"/>
                </a:lnTo>
                <a:lnTo>
                  <a:pt x="80015" y="1790939"/>
                </a:lnTo>
                <a:lnTo>
                  <a:pt x="65193" y="1747900"/>
                </a:lnTo>
                <a:lnTo>
                  <a:pt x="51811" y="1704211"/>
                </a:lnTo>
                <a:lnTo>
                  <a:pt x="39899" y="1659901"/>
                </a:lnTo>
                <a:lnTo>
                  <a:pt x="29482" y="1614997"/>
                </a:lnTo>
                <a:lnTo>
                  <a:pt x="20591" y="1569528"/>
                </a:lnTo>
                <a:lnTo>
                  <a:pt x="13254" y="1523522"/>
                </a:lnTo>
                <a:lnTo>
                  <a:pt x="7497" y="1477007"/>
                </a:lnTo>
                <a:lnTo>
                  <a:pt x="3351" y="1430012"/>
                </a:lnTo>
                <a:lnTo>
                  <a:pt x="842" y="1382565"/>
                </a:lnTo>
                <a:lnTo>
                  <a:pt x="0" y="1334693"/>
                </a:lnTo>
                <a:lnTo>
                  <a:pt x="842" y="1286822"/>
                </a:lnTo>
                <a:lnTo>
                  <a:pt x="3351" y="1239375"/>
                </a:lnTo>
                <a:lnTo>
                  <a:pt x="7497" y="1192380"/>
                </a:lnTo>
                <a:lnTo>
                  <a:pt x="13254" y="1145865"/>
                </a:lnTo>
                <a:lnTo>
                  <a:pt x="20591" y="1099859"/>
                </a:lnTo>
                <a:lnTo>
                  <a:pt x="29482" y="1054390"/>
                </a:lnTo>
                <a:lnTo>
                  <a:pt x="39899" y="1009486"/>
                </a:lnTo>
                <a:lnTo>
                  <a:pt x="51811" y="965176"/>
                </a:lnTo>
                <a:lnTo>
                  <a:pt x="65193" y="921487"/>
                </a:lnTo>
                <a:lnTo>
                  <a:pt x="80015" y="878448"/>
                </a:lnTo>
                <a:lnTo>
                  <a:pt x="96248" y="836087"/>
                </a:lnTo>
                <a:lnTo>
                  <a:pt x="113866" y="794432"/>
                </a:lnTo>
                <a:lnTo>
                  <a:pt x="132839" y="753512"/>
                </a:lnTo>
                <a:lnTo>
                  <a:pt x="153140" y="713355"/>
                </a:lnTo>
                <a:lnTo>
                  <a:pt x="174740" y="673988"/>
                </a:lnTo>
                <a:lnTo>
                  <a:pt x="197611" y="635441"/>
                </a:lnTo>
                <a:lnTo>
                  <a:pt x="221724" y="597741"/>
                </a:lnTo>
                <a:lnTo>
                  <a:pt x="247052" y="560918"/>
                </a:lnTo>
                <a:lnTo>
                  <a:pt x="273567" y="524998"/>
                </a:lnTo>
                <a:lnTo>
                  <a:pt x="301239" y="490010"/>
                </a:lnTo>
                <a:lnTo>
                  <a:pt x="330041" y="455982"/>
                </a:lnTo>
                <a:lnTo>
                  <a:pt x="359944" y="422943"/>
                </a:lnTo>
                <a:lnTo>
                  <a:pt x="390921" y="390921"/>
                </a:lnTo>
                <a:lnTo>
                  <a:pt x="422943" y="359944"/>
                </a:lnTo>
                <a:lnTo>
                  <a:pt x="455982" y="330041"/>
                </a:lnTo>
                <a:lnTo>
                  <a:pt x="490010" y="301239"/>
                </a:lnTo>
                <a:lnTo>
                  <a:pt x="524998" y="273567"/>
                </a:lnTo>
                <a:lnTo>
                  <a:pt x="560918" y="247052"/>
                </a:lnTo>
                <a:lnTo>
                  <a:pt x="597741" y="221724"/>
                </a:lnTo>
                <a:lnTo>
                  <a:pt x="635441" y="197611"/>
                </a:lnTo>
                <a:lnTo>
                  <a:pt x="673988" y="174740"/>
                </a:lnTo>
                <a:lnTo>
                  <a:pt x="713355" y="153140"/>
                </a:lnTo>
                <a:lnTo>
                  <a:pt x="753512" y="132839"/>
                </a:lnTo>
                <a:lnTo>
                  <a:pt x="794432" y="113866"/>
                </a:lnTo>
                <a:lnTo>
                  <a:pt x="836087" y="96248"/>
                </a:lnTo>
                <a:lnTo>
                  <a:pt x="878448" y="80015"/>
                </a:lnTo>
                <a:lnTo>
                  <a:pt x="921487" y="65193"/>
                </a:lnTo>
                <a:lnTo>
                  <a:pt x="965176" y="51811"/>
                </a:lnTo>
                <a:lnTo>
                  <a:pt x="1009486" y="39899"/>
                </a:lnTo>
                <a:lnTo>
                  <a:pt x="1054390" y="29482"/>
                </a:lnTo>
                <a:lnTo>
                  <a:pt x="1099859" y="20591"/>
                </a:lnTo>
                <a:lnTo>
                  <a:pt x="1145865" y="13254"/>
                </a:lnTo>
                <a:lnTo>
                  <a:pt x="1192380" y="7497"/>
                </a:lnTo>
                <a:lnTo>
                  <a:pt x="1239375" y="3351"/>
                </a:lnTo>
                <a:lnTo>
                  <a:pt x="1286822" y="842"/>
                </a:lnTo>
                <a:lnTo>
                  <a:pt x="1334693" y="0"/>
                </a:lnTo>
                <a:lnTo>
                  <a:pt x="1382565" y="842"/>
                </a:lnTo>
                <a:lnTo>
                  <a:pt x="1430012" y="3351"/>
                </a:lnTo>
                <a:lnTo>
                  <a:pt x="1477007" y="7497"/>
                </a:lnTo>
                <a:lnTo>
                  <a:pt x="1523522" y="13254"/>
                </a:lnTo>
                <a:lnTo>
                  <a:pt x="1569528" y="20591"/>
                </a:lnTo>
                <a:lnTo>
                  <a:pt x="1614997" y="29482"/>
                </a:lnTo>
                <a:lnTo>
                  <a:pt x="1659901" y="39899"/>
                </a:lnTo>
                <a:lnTo>
                  <a:pt x="1704211" y="51811"/>
                </a:lnTo>
                <a:lnTo>
                  <a:pt x="1747900" y="65193"/>
                </a:lnTo>
                <a:lnTo>
                  <a:pt x="1790939" y="80015"/>
                </a:lnTo>
                <a:lnTo>
                  <a:pt x="1833300" y="96248"/>
                </a:lnTo>
                <a:lnTo>
                  <a:pt x="1874955" y="113866"/>
                </a:lnTo>
                <a:lnTo>
                  <a:pt x="1915875" y="132839"/>
                </a:lnTo>
                <a:lnTo>
                  <a:pt x="1956032" y="153140"/>
                </a:lnTo>
                <a:lnTo>
                  <a:pt x="1995398" y="174740"/>
                </a:lnTo>
                <a:lnTo>
                  <a:pt x="2033946" y="197611"/>
                </a:lnTo>
                <a:lnTo>
                  <a:pt x="2071645" y="221724"/>
                </a:lnTo>
                <a:lnTo>
                  <a:pt x="2108469" y="247052"/>
                </a:lnTo>
                <a:lnTo>
                  <a:pt x="2144389" y="273567"/>
                </a:lnTo>
                <a:lnTo>
                  <a:pt x="2179377" y="301239"/>
                </a:lnTo>
                <a:lnTo>
                  <a:pt x="2213404" y="330041"/>
                </a:lnTo>
                <a:lnTo>
                  <a:pt x="2246443" y="359944"/>
                </a:lnTo>
                <a:lnTo>
                  <a:pt x="2278465" y="390921"/>
                </a:lnTo>
                <a:lnTo>
                  <a:pt x="2309442" y="422943"/>
                </a:lnTo>
                <a:lnTo>
                  <a:pt x="2339346" y="455982"/>
                </a:lnTo>
                <a:lnTo>
                  <a:pt x="2368148" y="490010"/>
                </a:lnTo>
                <a:lnTo>
                  <a:pt x="2395820" y="524998"/>
                </a:lnTo>
                <a:lnTo>
                  <a:pt x="2422334" y="560918"/>
                </a:lnTo>
                <a:lnTo>
                  <a:pt x="2447662" y="597741"/>
                </a:lnTo>
                <a:lnTo>
                  <a:pt x="2471776" y="635441"/>
                </a:lnTo>
                <a:lnTo>
                  <a:pt x="2494647" y="673988"/>
                </a:lnTo>
                <a:lnTo>
                  <a:pt x="2516246" y="713355"/>
                </a:lnTo>
                <a:lnTo>
                  <a:pt x="2536547" y="753512"/>
                </a:lnTo>
                <a:lnTo>
                  <a:pt x="2555521" y="794432"/>
                </a:lnTo>
                <a:lnTo>
                  <a:pt x="2573138" y="836087"/>
                </a:lnTo>
                <a:lnTo>
                  <a:pt x="2589372" y="878448"/>
                </a:lnTo>
                <a:lnTo>
                  <a:pt x="2604194" y="921487"/>
                </a:lnTo>
                <a:lnTo>
                  <a:pt x="2617575" y="965176"/>
                </a:lnTo>
                <a:lnTo>
                  <a:pt x="2629488" y="1009486"/>
                </a:lnTo>
                <a:lnTo>
                  <a:pt x="2639904" y="1054390"/>
                </a:lnTo>
                <a:lnTo>
                  <a:pt x="2648795" y="1099859"/>
                </a:lnTo>
                <a:lnTo>
                  <a:pt x="2656133" y="1145865"/>
                </a:lnTo>
                <a:lnTo>
                  <a:pt x="2661889" y="1192380"/>
                </a:lnTo>
                <a:lnTo>
                  <a:pt x="2666036" y="1239375"/>
                </a:lnTo>
                <a:lnTo>
                  <a:pt x="2668545" y="1286822"/>
                </a:lnTo>
                <a:lnTo>
                  <a:pt x="2669387" y="1334693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87"/>
          <p:cNvSpPr/>
          <p:nvPr>
            <p:custDataLst>
              <p:tags r:id="rId27"/>
            </p:custDataLst>
          </p:nvPr>
        </p:nvSpPr>
        <p:spPr>
          <a:xfrm>
            <a:off x="941698" y="1832661"/>
            <a:ext cx="2583180" cy="2583180"/>
          </a:xfrm>
          <a:custGeom>
            <a:avLst/>
            <a:gdLst/>
            <a:ahLst/>
            <a:cxnLst/>
            <a:rect l="l" t="t" r="r" b="b"/>
            <a:pathLst>
              <a:path w="2583179" h="2583179">
                <a:moveTo>
                  <a:pt x="2582684" y="1291336"/>
                </a:moveTo>
                <a:lnTo>
                  <a:pt x="2581794" y="1339747"/>
                </a:lnTo>
                <a:lnTo>
                  <a:pt x="2579142" y="1387709"/>
                </a:lnTo>
                <a:lnTo>
                  <a:pt x="2574762" y="1435190"/>
                </a:lnTo>
                <a:lnTo>
                  <a:pt x="2568683" y="1482159"/>
                </a:lnTo>
                <a:lnTo>
                  <a:pt x="2560937" y="1528584"/>
                </a:lnTo>
                <a:lnTo>
                  <a:pt x="2551555" y="1574435"/>
                </a:lnTo>
                <a:lnTo>
                  <a:pt x="2540569" y="1619681"/>
                </a:lnTo>
                <a:lnTo>
                  <a:pt x="2528010" y="1664289"/>
                </a:lnTo>
                <a:lnTo>
                  <a:pt x="2513908" y="1708229"/>
                </a:lnTo>
                <a:lnTo>
                  <a:pt x="2498296" y="1751470"/>
                </a:lnTo>
                <a:lnTo>
                  <a:pt x="2481204" y="1793980"/>
                </a:lnTo>
                <a:lnTo>
                  <a:pt x="2462664" y="1835728"/>
                </a:lnTo>
                <a:lnTo>
                  <a:pt x="2442706" y="1876684"/>
                </a:lnTo>
                <a:lnTo>
                  <a:pt x="2421362" y="1916815"/>
                </a:lnTo>
                <a:lnTo>
                  <a:pt x="2398663" y="1956091"/>
                </a:lnTo>
                <a:lnTo>
                  <a:pt x="2374641" y="1994480"/>
                </a:lnTo>
                <a:lnTo>
                  <a:pt x="2349326" y="2031951"/>
                </a:lnTo>
                <a:lnTo>
                  <a:pt x="2322750" y="2068473"/>
                </a:lnTo>
                <a:lnTo>
                  <a:pt x="2294945" y="2104015"/>
                </a:lnTo>
                <a:lnTo>
                  <a:pt x="2265940" y="2138545"/>
                </a:lnTo>
                <a:lnTo>
                  <a:pt x="2235768" y="2172033"/>
                </a:lnTo>
                <a:lnTo>
                  <a:pt x="2204459" y="2204446"/>
                </a:lnTo>
                <a:lnTo>
                  <a:pt x="2172045" y="2235755"/>
                </a:lnTo>
                <a:lnTo>
                  <a:pt x="2138558" y="2265927"/>
                </a:lnTo>
                <a:lnTo>
                  <a:pt x="2104028" y="2294932"/>
                </a:lnTo>
                <a:lnTo>
                  <a:pt x="2068486" y="2322738"/>
                </a:lnTo>
                <a:lnTo>
                  <a:pt x="2031964" y="2349314"/>
                </a:lnTo>
                <a:lnTo>
                  <a:pt x="1994492" y="2374628"/>
                </a:lnTo>
                <a:lnTo>
                  <a:pt x="1956103" y="2398651"/>
                </a:lnTo>
                <a:lnTo>
                  <a:pt x="1916828" y="2421349"/>
                </a:lnTo>
                <a:lnTo>
                  <a:pt x="1876697" y="2442693"/>
                </a:lnTo>
                <a:lnTo>
                  <a:pt x="1835741" y="2462651"/>
                </a:lnTo>
                <a:lnTo>
                  <a:pt x="1793993" y="2481191"/>
                </a:lnTo>
                <a:lnTo>
                  <a:pt x="1751483" y="2498283"/>
                </a:lnTo>
                <a:lnTo>
                  <a:pt x="1708242" y="2513896"/>
                </a:lnTo>
                <a:lnTo>
                  <a:pt x="1664302" y="2527997"/>
                </a:lnTo>
                <a:lnTo>
                  <a:pt x="1619693" y="2540557"/>
                </a:lnTo>
                <a:lnTo>
                  <a:pt x="1574448" y="2551543"/>
                </a:lnTo>
                <a:lnTo>
                  <a:pt x="1528597" y="2560924"/>
                </a:lnTo>
                <a:lnTo>
                  <a:pt x="1482171" y="2568670"/>
                </a:lnTo>
                <a:lnTo>
                  <a:pt x="1435203" y="2574749"/>
                </a:lnTo>
                <a:lnTo>
                  <a:pt x="1387722" y="2579130"/>
                </a:lnTo>
                <a:lnTo>
                  <a:pt x="1339760" y="2581781"/>
                </a:lnTo>
                <a:lnTo>
                  <a:pt x="1291348" y="2582672"/>
                </a:lnTo>
                <a:lnTo>
                  <a:pt x="1242936" y="2581781"/>
                </a:lnTo>
                <a:lnTo>
                  <a:pt x="1194973" y="2579130"/>
                </a:lnTo>
                <a:lnTo>
                  <a:pt x="1147491" y="2574749"/>
                </a:lnTo>
                <a:lnTo>
                  <a:pt x="1100522" y="2568670"/>
                </a:lnTo>
                <a:lnTo>
                  <a:pt x="1054096" y="2560924"/>
                </a:lnTo>
                <a:lnTo>
                  <a:pt x="1008244" y="2551543"/>
                </a:lnTo>
                <a:lnTo>
                  <a:pt x="962998" y="2540557"/>
                </a:lnTo>
                <a:lnTo>
                  <a:pt x="918389" y="2527997"/>
                </a:lnTo>
                <a:lnTo>
                  <a:pt x="874448" y="2513896"/>
                </a:lnTo>
                <a:lnTo>
                  <a:pt x="831207" y="2498283"/>
                </a:lnTo>
                <a:lnTo>
                  <a:pt x="788696" y="2481191"/>
                </a:lnTo>
                <a:lnTo>
                  <a:pt x="746947" y="2462651"/>
                </a:lnTo>
                <a:lnTo>
                  <a:pt x="705992" y="2442693"/>
                </a:lnTo>
                <a:lnTo>
                  <a:pt x="665860" y="2421349"/>
                </a:lnTo>
                <a:lnTo>
                  <a:pt x="626584" y="2398651"/>
                </a:lnTo>
                <a:lnTo>
                  <a:pt x="588195" y="2374628"/>
                </a:lnTo>
                <a:lnTo>
                  <a:pt x="550723" y="2349314"/>
                </a:lnTo>
                <a:lnTo>
                  <a:pt x="514201" y="2322738"/>
                </a:lnTo>
                <a:lnTo>
                  <a:pt x="478658" y="2294932"/>
                </a:lnTo>
                <a:lnTo>
                  <a:pt x="444128" y="2265927"/>
                </a:lnTo>
                <a:lnTo>
                  <a:pt x="410640" y="2235755"/>
                </a:lnTo>
                <a:lnTo>
                  <a:pt x="378226" y="2204446"/>
                </a:lnTo>
                <a:lnTo>
                  <a:pt x="346917" y="2172033"/>
                </a:lnTo>
                <a:lnTo>
                  <a:pt x="316745" y="2138545"/>
                </a:lnTo>
                <a:lnTo>
                  <a:pt x="287740" y="2104015"/>
                </a:lnTo>
                <a:lnTo>
                  <a:pt x="259934" y="2068473"/>
                </a:lnTo>
                <a:lnTo>
                  <a:pt x="233358" y="2031951"/>
                </a:lnTo>
                <a:lnTo>
                  <a:pt x="208043" y="1994480"/>
                </a:lnTo>
                <a:lnTo>
                  <a:pt x="184021" y="1956091"/>
                </a:lnTo>
                <a:lnTo>
                  <a:pt x="161322" y="1916815"/>
                </a:lnTo>
                <a:lnTo>
                  <a:pt x="139978" y="1876684"/>
                </a:lnTo>
                <a:lnTo>
                  <a:pt x="120020" y="1835728"/>
                </a:lnTo>
                <a:lnTo>
                  <a:pt x="101480" y="1793980"/>
                </a:lnTo>
                <a:lnTo>
                  <a:pt x="84388" y="1751470"/>
                </a:lnTo>
                <a:lnTo>
                  <a:pt x="68775" y="1708229"/>
                </a:lnTo>
                <a:lnTo>
                  <a:pt x="54674" y="1664289"/>
                </a:lnTo>
                <a:lnTo>
                  <a:pt x="42114" y="1619681"/>
                </a:lnTo>
                <a:lnTo>
                  <a:pt x="31128" y="1574435"/>
                </a:lnTo>
                <a:lnTo>
                  <a:pt x="21747" y="1528584"/>
                </a:lnTo>
                <a:lnTo>
                  <a:pt x="14001" y="1482159"/>
                </a:lnTo>
                <a:lnTo>
                  <a:pt x="7922" y="1435190"/>
                </a:lnTo>
                <a:lnTo>
                  <a:pt x="3541" y="1387709"/>
                </a:lnTo>
                <a:lnTo>
                  <a:pt x="890" y="1339747"/>
                </a:lnTo>
                <a:lnTo>
                  <a:pt x="0" y="1291336"/>
                </a:lnTo>
                <a:lnTo>
                  <a:pt x="890" y="1242924"/>
                </a:lnTo>
                <a:lnTo>
                  <a:pt x="3541" y="1194962"/>
                </a:lnTo>
                <a:lnTo>
                  <a:pt x="7922" y="1147481"/>
                </a:lnTo>
                <a:lnTo>
                  <a:pt x="14001" y="1100512"/>
                </a:lnTo>
                <a:lnTo>
                  <a:pt x="21747" y="1054087"/>
                </a:lnTo>
                <a:lnTo>
                  <a:pt x="31128" y="1008236"/>
                </a:lnTo>
                <a:lnTo>
                  <a:pt x="42114" y="962990"/>
                </a:lnTo>
                <a:lnTo>
                  <a:pt x="54674" y="918382"/>
                </a:lnTo>
                <a:lnTo>
                  <a:pt x="68775" y="874442"/>
                </a:lnTo>
                <a:lnTo>
                  <a:pt x="84388" y="831201"/>
                </a:lnTo>
                <a:lnTo>
                  <a:pt x="101480" y="788691"/>
                </a:lnTo>
                <a:lnTo>
                  <a:pt x="120020" y="746943"/>
                </a:lnTo>
                <a:lnTo>
                  <a:pt x="139978" y="705987"/>
                </a:lnTo>
                <a:lnTo>
                  <a:pt x="161322" y="665856"/>
                </a:lnTo>
                <a:lnTo>
                  <a:pt x="184021" y="626580"/>
                </a:lnTo>
                <a:lnTo>
                  <a:pt x="208043" y="588191"/>
                </a:lnTo>
                <a:lnTo>
                  <a:pt x="233358" y="550720"/>
                </a:lnTo>
                <a:lnTo>
                  <a:pt x="259934" y="514198"/>
                </a:lnTo>
                <a:lnTo>
                  <a:pt x="287740" y="478656"/>
                </a:lnTo>
                <a:lnTo>
                  <a:pt x="316745" y="444126"/>
                </a:lnTo>
                <a:lnTo>
                  <a:pt x="346917" y="410638"/>
                </a:lnTo>
                <a:lnTo>
                  <a:pt x="378226" y="378225"/>
                </a:lnTo>
                <a:lnTo>
                  <a:pt x="410640" y="346916"/>
                </a:lnTo>
                <a:lnTo>
                  <a:pt x="444128" y="316744"/>
                </a:lnTo>
                <a:lnTo>
                  <a:pt x="478658" y="287739"/>
                </a:lnTo>
                <a:lnTo>
                  <a:pt x="514201" y="259933"/>
                </a:lnTo>
                <a:lnTo>
                  <a:pt x="550723" y="233357"/>
                </a:lnTo>
                <a:lnTo>
                  <a:pt x="588195" y="208043"/>
                </a:lnTo>
                <a:lnTo>
                  <a:pt x="626584" y="184020"/>
                </a:lnTo>
                <a:lnTo>
                  <a:pt x="665860" y="161322"/>
                </a:lnTo>
                <a:lnTo>
                  <a:pt x="705992" y="139978"/>
                </a:lnTo>
                <a:lnTo>
                  <a:pt x="746947" y="120020"/>
                </a:lnTo>
                <a:lnTo>
                  <a:pt x="788696" y="101480"/>
                </a:lnTo>
                <a:lnTo>
                  <a:pt x="831207" y="84388"/>
                </a:lnTo>
                <a:lnTo>
                  <a:pt x="874448" y="68775"/>
                </a:lnTo>
                <a:lnTo>
                  <a:pt x="918389" y="54674"/>
                </a:lnTo>
                <a:lnTo>
                  <a:pt x="962998" y="42114"/>
                </a:lnTo>
                <a:lnTo>
                  <a:pt x="1008244" y="31128"/>
                </a:lnTo>
                <a:lnTo>
                  <a:pt x="1054096" y="21747"/>
                </a:lnTo>
                <a:lnTo>
                  <a:pt x="1100522" y="14001"/>
                </a:lnTo>
                <a:lnTo>
                  <a:pt x="1147491" y="7922"/>
                </a:lnTo>
                <a:lnTo>
                  <a:pt x="1194973" y="3541"/>
                </a:lnTo>
                <a:lnTo>
                  <a:pt x="1242936" y="890"/>
                </a:lnTo>
                <a:lnTo>
                  <a:pt x="1291348" y="0"/>
                </a:lnTo>
                <a:lnTo>
                  <a:pt x="1339760" y="890"/>
                </a:lnTo>
                <a:lnTo>
                  <a:pt x="1387722" y="3541"/>
                </a:lnTo>
                <a:lnTo>
                  <a:pt x="1435203" y="7922"/>
                </a:lnTo>
                <a:lnTo>
                  <a:pt x="1482171" y="14001"/>
                </a:lnTo>
                <a:lnTo>
                  <a:pt x="1528597" y="21747"/>
                </a:lnTo>
                <a:lnTo>
                  <a:pt x="1574448" y="31128"/>
                </a:lnTo>
                <a:lnTo>
                  <a:pt x="1619693" y="42114"/>
                </a:lnTo>
                <a:lnTo>
                  <a:pt x="1664302" y="54674"/>
                </a:lnTo>
                <a:lnTo>
                  <a:pt x="1708242" y="68775"/>
                </a:lnTo>
                <a:lnTo>
                  <a:pt x="1751483" y="84388"/>
                </a:lnTo>
                <a:lnTo>
                  <a:pt x="1793993" y="101480"/>
                </a:lnTo>
                <a:lnTo>
                  <a:pt x="1835741" y="120020"/>
                </a:lnTo>
                <a:lnTo>
                  <a:pt x="1876697" y="139978"/>
                </a:lnTo>
                <a:lnTo>
                  <a:pt x="1916828" y="161322"/>
                </a:lnTo>
                <a:lnTo>
                  <a:pt x="1956103" y="184020"/>
                </a:lnTo>
                <a:lnTo>
                  <a:pt x="1994492" y="208043"/>
                </a:lnTo>
                <a:lnTo>
                  <a:pt x="2031964" y="233357"/>
                </a:lnTo>
                <a:lnTo>
                  <a:pt x="2068486" y="259933"/>
                </a:lnTo>
                <a:lnTo>
                  <a:pt x="2104028" y="287739"/>
                </a:lnTo>
                <a:lnTo>
                  <a:pt x="2138558" y="316744"/>
                </a:lnTo>
                <a:lnTo>
                  <a:pt x="2172045" y="346916"/>
                </a:lnTo>
                <a:lnTo>
                  <a:pt x="2204459" y="378225"/>
                </a:lnTo>
                <a:lnTo>
                  <a:pt x="2235768" y="410638"/>
                </a:lnTo>
                <a:lnTo>
                  <a:pt x="2265940" y="444126"/>
                </a:lnTo>
                <a:lnTo>
                  <a:pt x="2294945" y="478656"/>
                </a:lnTo>
                <a:lnTo>
                  <a:pt x="2322750" y="514198"/>
                </a:lnTo>
                <a:lnTo>
                  <a:pt x="2349326" y="550720"/>
                </a:lnTo>
                <a:lnTo>
                  <a:pt x="2374641" y="588191"/>
                </a:lnTo>
                <a:lnTo>
                  <a:pt x="2398663" y="626580"/>
                </a:lnTo>
                <a:lnTo>
                  <a:pt x="2421362" y="665856"/>
                </a:lnTo>
                <a:lnTo>
                  <a:pt x="2442706" y="705987"/>
                </a:lnTo>
                <a:lnTo>
                  <a:pt x="2462664" y="746943"/>
                </a:lnTo>
                <a:lnTo>
                  <a:pt x="2481204" y="788691"/>
                </a:lnTo>
                <a:lnTo>
                  <a:pt x="2498296" y="831201"/>
                </a:lnTo>
                <a:lnTo>
                  <a:pt x="2513908" y="874442"/>
                </a:lnTo>
                <a:lnTo>
                  <a:pt x="2528010" y="918382"/>
                </a:lnTo>
                <a:lnTo>
                  <a:pt x="2540569" y="962990"/>
                </a:lnTo>
                <a:lnTo>
                  <a:pt x="2551555" y="1008236"/>
                </a:lnTo>
                <a:lnTo>
                  <a:pt x="2560937" y="1054087"/>
                </a:lnTo>
                <a:lnTo>
                  <a:pt x="2568683" y="1100512"/>
                </a:lnTo>
                <a:lnTo>
                  <a:pt x="2574762" y="1147481"/>
                </a:lnTo>
                <a:lnTo>
                  <a:pt x="2579142" y="1194962"/>
                </a:lnTo>
                <a:lnTo>
                  <a:pt x="2581794" y="1242924"/>
                </a:lnTo>
                <a:lnTo>
                  <a:pt x="2582684" y="1291336"/>
                </a:lnTo>
                <a:close/>
              </a:path>
            </a:pathLst>
          </a:custGeom>
          <a:ln w="4318">
            <a:solidFill>
              <a:srgbClr val="315AB4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88"/>
          <p:cNvSpPr/>
          <p:nvPr>
            <p:custDataLst>
              <p:tags r:id="rId28"/>
            </p:custDataLst>
          </p:nvPr>
        </p:nvSpPr>
        <p:spPr>
          <a:xfrm>
            <a:off x="3454970" y="3372589"/>
            <a:ext cx="138823" cy="138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89"/>
          <p:cNvSpPr/>
          <p:nvPr>
            <p:custDataLst>
              <p:tags r:id="rId29"/>
            </p:custDataLst>
          </p:nvPr>
        </p:nvSpPr>
        <p:spPr>
          <a:xfrm>
            <a:off x="3319937" y="2466706"/>
            <a:ext cx="87477" cy="874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90"/>
          <p:cNvSpPr/>
          <p:nvPr>
            <p:custDataLst>
              <p:tags r:id="rId31"/>
            </p:custDataLst>
          </p:nvPr>
        </p:nvSpPr>
        <p:spPr>
          <a:xfrm>
            <a:off x="2480610" y="4371599"/>
            <a:ext cx="87477" cy="874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91"/>
          <p:cNvSpPr/>
          <p:nvPr>
            <p:custDataLst>
              <p:tags r:id="rId32"/>
            </p:custDataLst>
          </p:nvPr>
        </p:nvSpPr>
        <p:spPr>
          <a:xfrm>
            <a:off x="2700681" y="429974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263" y="0"/>
                </a:moveTo>
                <a:lnTo>
                  <a:pt x="16041" y="2064"/>
                </a:lnTo>
                <a:lnTo>
                  <a:pt x="7693" y="7693"/>
                </a:lnTo>
                <a:lnTo>
                  <a:pt x="2064" y="16041"/>
                </a:lnTo>
                <a:lnTo>
                  <a:pt x="0" y="26263"/>
                </a:lnTo>
                <a:lnTo>
                  <a:pt x="2064" y="36485"/>
                </a:lnTo>
                <a:lnTo>
                  <a:pt x="7693" y="44834"/>
                </a:lnTo>
                <a:lnTo>
                  <a:pt x="16041" y="50463"/>
                </a:lnTo>
                <a:lnTo>
                  <a:pt x="26263" y="52527"/>
                </a:lnTo>
                <a:lnTo>
                  <a:pt x="36485" y="50463"/>
                </a:lnTo>
                <a:lnTo>
                  <a:pt x="44834" y="44834"/>
                </a:lnTo>
                <a:lnTo>
                  <a:pt x="50463" y="36485"/>
                </a:lnTo>
                <a:lnTo>
                  <a:pt x="52527" y="26263"/>
                </a:lnTo>
                <a:lnTo>
                  <a:pt x="50463" y="16041"/>
                </a:lnTo>
                <a:lnTo>
                  <a:pt x="44834" y="7693"/>
                </a:lnTo>
                <a:lnTo>
                  <a:pt x="36485" y="2064"/>
                </a:lnTo>
                <a:lnTo>
                  <a:pt x="26263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29" name="object 92"/>
          <p:cNvSpPr/>
          <p:nvPr>
            <p:custDataLst>
              <p:tags r:id="rId33"/>
            </p:custDataLst>
          </p:nvPr>
        </p:nvSpPr>
        <p:spPr>
          <a:xfrm>
            <a:off x="894727" y="2842747"/>
            <a:ext cx="149745" cy="1497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93"/>
          <p:cNvSpPr/>
          <p:nvPr>
            <p:custDataLst>
              <p:tags r:id="rId35"/>
            </p:custDataLst>
          </p:nvPr>
        </p:nvSpPr>
        <p:spPr>
          <a:xfrm>
            <a:off x="1511668" y="195603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79" y="0"/>
                </a:moveTo>
                <a:lnTo>
                  <a:pt x="15194" y="1956"/>
                </a:lnTo>
                <a:lnTo>
                  <a:pt x="7286" y="7292"/>
                </a:lnTo>
                <a:lnTo>
                  <a:pt x="1955" y="15205"/>
                </a:lnTo>
                <a:lnTo>
                  <a:pt x="0" y="24891"/>
                </a:lnTo>
                <a:lnTo>
                  <a:pt x="1955" y="34578"/>
                </a:lnTo>
                <a:lnTo>
                  <a:pt x="7286" y="42491"/>
                </a:lnTo>
                <a:lnTo>
                  <a:pt x="15194" y="47827"/>
                </a:lnTo>
                <a:lnTo>
                  <a:pt x="24879" y="49783"/>
                </a:lnTo>
                <a:lnTo>
                  <a:pt x="34571" y="47827"/>
                </a:lnTo>
                <a:lnTo>
                  <a:pt x="42483" y="42491"/>
                </a:lnTo>
                <a:lnTo>
                  <a:pt x="47816" y="34578"/>
                </a:lnTo>
                <a:lnTo>
                  <a:pt x="49771" y="24891"/>
                </a:lnTo>
                <a:lnTo>
                  <a:pt x="47816" y="15205"/>
                </a:lnTo>
                <a:lnTo>
                  <a:pt x="42483" y="7292"/>
                </a:lnTo>
                <a:lnTo>
                  <a:pt x="34571" y="1956"/>
                </a:lnTo>
                <a:lnTo>
                  <a:pt x="24879" y="0"/>
                </a:lnTo>
                <a:close/>
              </a:path>
            </a:pathLst>
          </a:custGeom>
          <a:solidFill>
            <a:srgbClr val="315AB4"/>
          </a:solidFill>
        </p:spPr>
        <p:txBody>
          <a:bodyPr wrap="square" lIns="0" tIns="0" rIns="0" bIns="0" rtlCol="0"/>
          <a:p/>
        </p:txBody>
      </p:sp>
      <p:sp>
        <p:nvSpPr>
          <p:cNvPr id="32" name="object 85"/>
          <p:cNvSpPr txBox="1"/>
          <p:nvPr>
            <p:custDataLst>
              <p:tags r:id="rId36"/>
            </p:custDataLst>
          </p:nvPr>
        </p:nvSpPr>
        <p:spPr>
          <a:xfrm>
            <a:off x="5046980" y="2237740"/>
            <a:ext cx="1410335" cy="148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</a:t>
            </a:r>
            <a:r>
              <a:rPr lang="en-US"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2</a:t>
            </a:r>
            <a:endParaRPr lang="en-US" sz="9550" b="0" spc="-795" dirty="0">
              <a:solidFill>
                <a:srgbClr val="315AB4"/>
              </a:solidFill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35" name="object 85"/>
          <p:cNvSpPr txBox="1"/>
          <p:nvPr>
            <p:custDataLst>
              <p:tags r:id="rId37"/>
            </p:custDataLst>
          </p:nvPr>
        </p:nvSpPr>
        <p:spPr>
          <a:xfrm>
            <a:off x="8597900" y="2238375"/>
            <a:ext cx="1384300" cy="1486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0</a:t>
            </a:r>
            <a:r>
              <a:rPr lang="en-US" sz="9550" b="0" spc="-795" dirty="0">
                <a:solidFill>
                  <a:srgbClr val="315AB4"/>
                </a:solidFill>
                <a:latin typeface="MarkPro-Thin" panose="020B0404020101010102"/>
                <a:cs typeface="MarkPro-Thin" panose="020B0404020101010102"/>
              </a:rPr>
              <a:t>3</a:t>
            </a:r>
            <a:endParaRPr lang="en-US" sz="9550" b="0" spc="-795" dirty="0">
              <a:solidFill>
                <a:srgbClr val="315AB4"/>
              </a:solidFill>
              <a:latin typeface="MarkPro-Thin" panose="020B0404020101010102"/>
              <a:cs typeface="MarkPro-Thin" panose="020B040402010101010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7110" y="4741545"/>
            <a:ext cx="26835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静态资源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请求检测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请求参数检测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预设地址检测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重复请求检测</a:t>
            </a:r>
            <a:endParaRPr lang="en-US" altLang="zh-CN" sz="14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12310" y="4741545"/>
            <a:ext cx="2683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数据包解析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替换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cookie、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替换自定义认证信息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请求重放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公共接口检查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长度检测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相似度检测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关键词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</a:t>
            </a:r>
            <a:endParaRPr lang="zh-CN" altLang="en-US" sz="14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55280" y="4741545"/>
            <a:ext cx="2683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LLM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检测分析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记录接口</a:t>
            </a:r>
            <a:r>
              <a:rPr lang="en-US" altLang="zh-CN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、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生成</a:t>
            </a:r>
            <a:r>
              <a:rPr lang="zh-CN" altLang="en-US" sz="14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  <a:sym typeface="+mn-ea"/>
              </a:rPr>
              <a:t>报告</a:t>
            </a:r>
            <a:endParaRPr lang="zh-CN" altLang="en-US" sz="14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  <a:sym typeface="+mn-ea"/>
            </a:endParaRPr>
          </a:p>
        </p:txBody>
      </p:sp>
    </p:spTree>
    <p:custDataLst>
      <p:tags r:id="rId3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系统架构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图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 descr="56a7f788f706fc2ebf018c70a2e0b7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1669415"/>
            <a:ext cx="10733405" cy="407289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-改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404870" y="895985"/>
            <a:ext cx="5379720" cy="6375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输入</a:t>
            </a:r>
            <a:r>
              <a:rPr lang="zh-CN" sz="3500" b="1" dirty="0">
                <a:solidFill>
                  <a:srgbClr val="333333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处理</a:t>
            </a:r>
            <a:endParaRPr lang="zh-CN" sz="3500" b="1" dirty="0">
              <a:solidFill>
                <a:srgbClr val="333333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984250" y="2284730"/>
            <a:ext cx="5762625" cy="3026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750" b="0" i="0">
                <a:solidFill>
                  <a:schemeClr val="bg1"/>
                </a:solidFill>
                <a:latin typeface="Arial Unicode MS" panose="020B0604020202020204" charset="-122"/>
                <a:ea typeface="+mj-ea"/>
                <a:cs typeface="Arial Unicode MS" panose="020B0604020202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数据包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1：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4572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对静态资源发起请求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不可能存在漏洞</a:t>
            </a:r>
            <a:endParaRPr lang="zh-CN" alt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altLang="en-US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数据包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2：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4572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对接口发起请求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没有携带参数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该接口可能是公共接口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或从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Cookie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中获取认证信息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返回对应数据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所以不存在漏洞</a:t>
            </a:r>
            <a:endParaRPr lang="zh-CN" alt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altLang="en-US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数据包</a:t>
            </a:r>
            <a:r>
              <a:rPr lang="en-US" altLang="zh-CN" sz="20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3：</a:t>
            </a:r>
            <a:endParaRPr lang="en-US" altLang="zh-CN" sz="20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  <a:p>
            <a:pPr marL="12700" indent="4572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对接口发起携带参数的请求</a:t>
            </a:r>
            <a:r>
              <a:rPr lang="en-US" altLang="zh-CN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，</a:t>
            </a:r>
            <a:r>
              <a:rPr lang="zh-CN" altLang="en-US" sz="1800" dirty="0">
                <a:solidFill>
                  <a:srgbClr val="666666"/>
                </a:solidFill>
                <a:latin typeface="思源黑体 CN" panose="020B0500000000000000" charset="-122"/>
                <a:cs typeface="思源黑体 CN" panose="020B0500000000000000" charset="-122"/>
              </a:rPr>
              <a:t>可能存在越权漏洞</a:t>
            </a:r>
            <a:endParaRPr lang="zh-CN" altLang="en-US" sz="1800" dirty="0">
              <a:solidFill>
                <a:srgbClr val="666666"/>
              </a:solidFill>
              <a:latin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3"/>
            </p:custDataLst>
          </p:nvPr>
        </p:nvSpPr>
        <p:spPr>
          <a:xfrm>
            <a:off x="780415" y="1678940"/>
            <a:ext cx="7763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如何判断一个接口是否可能存在越权漏洞</a:t>
            </a:r>
            <a:r>
              <a:rPr lang="en-US" altLang="zh-CN" sz="2400">
                <a:solidFill>
                  <a:srgbClr val="3259B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？</a:t>
            </a:r>
            <a:endParaRPr lang="en-US" altLang="zh-CN" sz="2400">
              <a:solidFill>
                <a:srgbClr val="3259B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QQ_1729547854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90" y="1839595"/>
            <a:ext cx="5010785" cy="37071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6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7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0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6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2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3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4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5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6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7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8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39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1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2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3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4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5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146.xml><?xml version="1.0" encoding="utf-8"?>
<p:tagLst xmlns:p="http://schemas.openxmlformats.org/presentationml/2006/main">
  <p:tag name="KSO_WM_DIAGRAM_VIRTUALLY_FRAME" val="{&quot;height&quot;:336.95,&quot;left&quot;:122.7,&quot;top&quot;:140.3,&quot;width&quot;:726.55}"/>
  <p:tag name="KSO_WM_BEAUTIFY_FLAG" val=""/>
</p:tagLst>
</file>

<file path=ppt/tags/tag147.xml><?xml version="1.0" encoding="utf-8"?>
<p:tagLst xmlns:p="http://schemas.openxmlformats.org/presentationml/2006/main">
  <p:tag name="KSO_WM_DIAGRAM_VIRTUALLY_FRAME" val="{&quot;height&quot;:336.95,&quot;left&quot;:122.7,&quot;top&quot;:140.3,&quot;width&quot;:726.55}"/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5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5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5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5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6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7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6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6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7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7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8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89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2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6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199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0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0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1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12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1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1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2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8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3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4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4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4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54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5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  <p:tag name="KSO_WM_BEAUTIFY_FLAG" val="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3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p="http://schemas.openxmlformats.org/presentationml/2006/main">
  <p:tag name="commondata" val="eyJoZGlkIjoiNzZkYWRkYTZkYzM5OWU1ZTQ5M2YxYzEwNWRmOWFlNWI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DIAGRAM_VIRTUALLY_FRAME" val="{&quot;height&quot;:166.83551181102362,&quot;left&quot;:116.45,&quot;top&quot;:197.15,&quot;width&quot;:473.7576377952756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1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2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3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4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5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6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7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8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79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81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82.xml><?xml version="1.0" encoding="utf-8"?>
<p:tagLst xmlns:p="http://schemas.openxmlformats.org/presentationml/2006/main">
  <p:tag name="KSO_WM_DIAGRAM_VIRTUALLY_FRAME" val="{&quot;height&quot;:336.95,&quot;left&quot;:122.7,&quot;top&quot;:140.3,&quot;width&quot;:726.55}"/>
</p:tagLst>
</file>

<file path=ppt/tags/tag83.xml><?xml version="1.0" encoding="utf-8"?>
<p:tagLst xmlns:p="http://schemas.openxmlformats.org/presentationml/2006/main">
  <p:tag name="KSO_WM_DIAGRAM_VIRTUALLY_FRAME" val="{&quot;height&quot;:336.95,&quot;left&quot;:122.7,&quot;top&quot;:140.3,&quot;width&quot;:726.55}"/>
  <p:tag name="KSO_WM_BEAUTIFY_FLAG" val=""/>
</p:tagLst>
</file>

<file path=ppt/tags/tag84.xml><?xml version="1.0" encoding="utf-8"?>
<p:tagLst xmlns:p="http://schemas.openxmlformats.org/presentationml/2006/main">
  <p:tag name="KSO_WM_DIAGRAM_VIRTUALLY_FRAME" val="{&quot;height&quot;:336.95,&quot;left&quot;:122.7,&quot;top&quot;:140.3,&quot;width&quot;:726.55}"/>
  <p:tag name="KSO_WM_BEAUTIFY_FLAG" val=""/>
</p:tagLst>
</file>

<file path=ppt/tags/tag85.xml><?xml version="1.0" encoding="utf-8"?>
<p:tagLst xmlns:p="http://schemas.openxmlformats.org/presentationml/2006/main">
  <p:tag name="KSO_WM_DIAGRAM_VIRTUALLY_FRAME" val="{&quot;height&quot;:336.95,&quot;left&quot;:122.7,&quot;top&quot;:140.3,&quot;width&quot;:726.55}"/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8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1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2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3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4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5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6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7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8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ags/tag99.xml><?xml version="1.0" encoding="utf-8"?>
<p:tagLst xmlns:p="http://schemas.openxmlformats.org/presentationml/2006/main">
  <p:tag name="KSO_WM_DIAGRAM_VIRTUALLY_FRAME" val="{&quot;height&quot;:210.21826771653545,&quot;left&quot;:70.45094488188977,&quot;top&quot;:140.89007874015746,&quot;width&quot;:766.1662992125983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3596</Words>
  <Application>WPS 演示</Application>
  <PresentationFormat>宽屏</PresentationFormat>
  <Paragraphs>334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Arial</vt:lpstr>
      <vt:lpstr>宋体</vt:lpstr>
      <vt:lpstr>Wingdings</vt:lpstr>
      <vt:lpstr>Wingdings</vt:lpstr>
      <vt:lpstr>思源黑体 CN</vt:lpstr>
      <vt:lpstr>汉仪中黑KW</vt:lpstr>
      <vt:lpstr>思源黑体 CN Bold</vt:lpstr>
      <vt:lpstr>Arial Unicode MS</vt:lpstr>
      <vt:lpstr>MarkPro-Thin</vt:lpstr>
      <vt:lpstr>微软雅黑</vt:lpstr>
      <vt:lpstr>汉仪旗黑</vt:lpstr>
      <vt:lpstr>微软雅黑</vt:lpstr>
      <vt:lpstr>宋体</vt:lpstr>
      <vt:lpstr>Calibri</vt:lpstr>
      <vt:lpstr>Helvetica Neue</vt:lpstr>
      <vt:lpstr>汉仪书宋二KW</vt:lpstr>
      <vt:lpstr>MarkPro</vt:lpstr>
      <vt:lpstr>苹方-简</vt:lpstr>
      <vt:lpstr>MarkPro-ExtraLight</vt:lpstr>
      <vt:lpstr>WPS</vt:lpstr>
      <vt:lpstr>PowerPoint 演示文稿</vt:lpstr>
      <vt:lpstr>黑盒自动化越权漏洞检测工具</vt:lpstr>
      <vt:lpstr>简介</vt:lpstr>
      <vt:lpstr>简介</vt:lpstr>
      <vt:lpstr>漏洞检测</vt:lpstr>
      <vt:lpstr>流程设计与实现  				Aecous</vt:lpstr>
      <vt:lpstr>流程设计与实现</vt:lpstr>
      <vt:lpstr>系统架构图</vt:lpstr>
      <vt:lpstr>输入处理</vt:lpstr>
      <vt:lpstr>输入处理</vt:lpstr>
      <vt:lpstr>漏洞检测</vt:lpstr>
      <vt:lpstr>PowerPoint 演示文稿</vt:lpstr>
      <vt:lpstr>PowerPoint 演示文稿</vt:lpstr>
      <vt:lpstr>PowerPoint 演示文稿</vt:lpstr>
      <vt:lpstr>漏洞检测</vt:lpstr>
      <vt:lpstr>漏洞检测流程图 </vt:lpstr>
      <vt:lpstr>漏洞检测</vt:lpstr>
      <vt:lpstr>PowerPoint 演示文稿</vt:lpstr>
      <vt:lpstr>LLM的接入与调优  				0xA1pha</vt:lpstr>
      <vt:lpstr>典型的越权漏洞</vt:lpstr>
      <vt:lpstr>人工审计越权漏洞的方法</vt:lpstr>
      <vt:lpstr>实现自动化检测、接入LLM</vt:lpstr>
      <vt:lpstr>实践调试与优化</vt:lpstr>
      <vt:lpstr>PowerPoint 演示文稿</vt:lpstr>
      <vt:lpstr>模型判断：存在漏洞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漏洞检测演示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后文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劣人</cp:lastModifiedBy>
  <cp:revision>498</cp:revision>
  <dcterms:created xsi:type="dcterms:W3CDTF">2024-10-26T22:52:23Z</dcterms:created>
  <dcterms:modified xsi:type="dcterms:W3CDTF">2024-10-26T22:52:23Z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ICV">
    <vt:lpwstr>4BE67108B623418ABEFA215151FD46DA_11</vt:lpwstr>
  </property>
</Properties>
</file>